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5A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5F_0.xml" ContentType="application/vnd.ms-powerpoint.comments+xml"/>
  <Override PartName="/ppt/notesSlides/notesSlide7.xml" ContentType="application/vnd.openxmlformats-officedocument.presentationml.notesSlide+xml"/>
  <Override PartName="/ppt/comments/modernComment_132_0.xml" ContentType="application/vnd.ms-powerpoint.comments+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6" r:id="rId2"/>
    <p:sldId id="383" r:id="rId3"/>
    <p:sldId id="346" r:id="rId4"/>
    <p:sldId id="367" r:id="rId5"/>
    <p:sldId id="373" r:id="rId6"/>
    <p:sldId id="351" r:id="rId7"/>
    <p:sldId id="306"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91202B-F229-CCCE-DE75-4EAA5C049339}" name="Maria.Leedham" initials="M" userId="Maria.Leedha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4"/>
    <p:restoredTop sz="81295" autoAdjust="0"/>
  </p:normalViewPr>
  <p:slideViewPr>
    <p:cSldViewPr snapToGrid="0" snapToObjects="1">
      <p:cViewPr varScale="1">
        <p:scale>
          <a:sx n="104" d="100"/>
          <a:sy n="104" d="100"/>
        </p:scale>
        <p:origin x="120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Leedham" userId="39225784-be28-4a96-83ed-2948b41ee19d" providerId="ADAL" clId="{BB59C548-C956-40E1-8446-BE46233672C5}"/>
    <pc:docChg chg="delSld modSld">
      <pc:chgData name="Maria.Leedham" userId="39225784-be28-4a96-83ed-2948b41ee19d" providerId="ADAL" clId="{BB59C548-C956-40E1-8446-BE46233672C5}" dt="2025-02-26T12:53:48.684" v="25" actId="20577"/>
      <pc:docMkLst>
        <pc:docMk/>
      </pc:docMkLst>
      <pc:sldChg chg="del">
        <pc:chgData name="Maria.Leedham" userId="39225784-be28-4a96-83ed-2948b41ee19d" providerId="ADAL" clId="{BB59C548-C956-40E1-8446-BE46233672C5}" dt="2025-02-26T12:51:31.381" v="0" actId="47"/>
        <pc:sldMkLst>
          <pc:docMk/>
          <pc:sldMk cId="0" sldId="259"/>
        </pc:sldMkLst>
      </pc:sldChg>
      <pc:sldChg chg="del">
        <pc:chgData name="Maria.Leedham" userId="39225784-be28-4a96-83ed-2948b41ee19d" providerId="ADAL" clId="{BB59C548-C956-40E1-8446-BE46233672C5}" dt="2025-02-26T12:51:31.381" v="0" actId="47"/>
        <pc:sldMkLst>
          <pc:docMk/>
          <pc:sldMk cId="0" sldId="260"/>
        </pc:sldMkLst>
      </pc:sldChg>
      <pc:sldChg chg="modSp mod">
        <pc:chgData name="Maria.Leedham" userId="39225784-be28-4a96-83ed-2948b41ee19d" providerId="ADAL" clId="{BB59C548-C956-40E1-8446-BE46233672C5}" dt="2025-02-26T12:53:48.684" v="25" actId="20577"/>
        <pc:sldMkLst>
          <pc:docMk/>
          <pc:sldMk cId="1298582499" sldId="266"/>
        </pc:sldMkLst>
        <pc:spChg chg="mod">
          <ac:chgData name="Maria.Leedham" userId="39225784-be28-4a96-83ed-2948b41ee19d" providerId="ADAL" clId="{BB59C548-C956-40E1-8446-BE46233672C5}" dt="2025-02-26T12:53:48.684" v="25" actId="20577"/>
          <ac:spMkLst>
            <pc:docMk/>
            <pc:sldMk cId="1298582499" sldId="266"/>
            <ac:spMk id="2" creationId="{B7824BF3-8D71-FC41-9B7C-67362AE1561D}"/>
          </ac:spMkLst>
        </pc:spChg>
      </pc:sldChg>
      <pc:sldChg chg="del">
        <pc:chgData name="Maria.Leedham" userId="39225784-be28-4a96-83ed-2948b41ee19d" providerId="ADAL" clId="{BB59C548-C956-40E1-8446-BE46233672C5}" dt="2025-02-26T12:51:31.381" v="0" actId="47"/>
        <pc:sldMkLst>
          <pc:docMk/>
          <pc:sldMk cId="0" sldId="269"/>
        </pc:sldMkLst>
      </pc:sldChg>
      <pc:sldChg chg="del">
        <pc:chgData name="Maria.Leedham" userId="39225784-be28-4a96-83ed-2948b41ee19d" providerId="ADAL" clId="{BB59C548-C956-40E1-8446-BE46233672C5}" dt="2025-02-26T12:51:31.381" v="0" actId="47"/>
        <pc:sldMkLst>
          <pc:docMk/>
          <pc:sldMk cId="0" sldId="270"/>
        </pc:sldMkLst>
      </pc:sldChg>
      <pc:sldChg chg="del">
        <pc:chgData name="Maria.Leedham" userId="39225784-be28-4a96-83ed-2948b41ee19d" providerId="ADAL" clId="{BB59C548-C956-40E1-8446-BE46233672C5}" dt="2025-02-26T12:51:31.381" v="0" actId="47"/>
        <pc:sldMkLst>
          <pc:docMk/>
          <pc:sldMk cId="0" sldId="273"/>
        </pc:sldMkLst>
      </pc:sldChg>
      <pc:sldChg chg="del">
        <pc:chgData name="Maria.Leedham" userId="39225784-be28-4a96-83ed-2948b41ee19d" providerId="ADAL" clId="{BB59C548-C956-40E1-8446-BE46233672C5}" dt="2025-02-26T12:51:31.381" v="0" actId="47"/>
        <pc:sldMkLst>
          <pc:docMk/>
          <pc:sldMk cId="0" sldId="274"/>
        </pc:sldMkLst>
      </pc:sldChg>
      <pc:sldChg chg="del">
        <pc:chgData name="Maria.Leedham" userId="39225784-be28-4a96-83ed-2948b41ee19d" providerId="ADAL" clId="{BB59C548-C956-40E1-8446-BE46233672C5}" dt="2025-02-26T12:51:31.381" v="0" actId="47"/>
        <pc:sldMkLst>
          <pc:docMk/>
          <pc:sldMk cId="0" sldId="277"/>
        </pc:sldMkLst>
      </pc:sldChg>
      <pc:sldChg chg="del">
        <pc:chgData name="Maria.Leedham" userId="39225784-be28-4a96-83ed-2948b41ee19d" providerId="ADAL" clId="{BB59C548-C956-40E1-8446-BE46233672C5}" dt="2025-02-26T12:51:31.381" v="0" actId="47"/>
        <pc:sldMkLst>
          <pc:docMk/>
          <pc:sldMk cId="0" sldId="278"/>
        </pc:sldMkLst>
      </pc:sldChg>
      <pc:sldChg chg="del">
        <pc:chgData name="Maria.Leedham" userId="39225784-be28-4a96-83ed-2948b41ee19d" providerId="ADAL" clId="{BB59C548-C956-40E1-8446-BE46233672C5}" dt="2025-02-26T12:52:52.319" v="1" actId="47"/>
        <pc:sldMkLst>
          <pc:docMk/>
          <pc:sldMk cId="0" sldId="280"/>
        </pc:sldMkLst>
      </pc:sldChg>
      <pc:sldChg chg="del">
        <pc:chgData name="Maria.Leedham" userId="39225784-be28-4a96-83ed-2948b41ee19d" providerId="ADAL" clId="{BB59C548-C956-40E1-8446-BE46233672C5}" dt="2025-02-26T12:51:31.381" v="0" actId="47"/>
        <pc:sldMkLst>
          <pc:docMk/>
          <pc:sldMk cId="0" sldId="296"/>
        </pc:sldMkLst>
      </pc:sldChg>
      <pc:sldChg chg="del">
        <pc:chgData name="Maria.Leedham" userId="39225784-be28-4a96-83ed-2948b41ee19d" providerId="ADAL" clId="{BB59C548-C956-40E1-8446-BE46233672C5}" dt="2025-02-26T12:51:31.381" v="0" actId="47"/>
        <pc:sldMkLst>
          <pc:docMk/>
          <pc:sldMk cId="0" sldId="297"/>
        </pc:sldMkLst>
      </pc:sldChg>
      <pc:sldChg chg="del">
        <pc:chgData name="Maria.Leedham" userId="39225784-be28-4a96-83ed-2948b41ee19d" providerId="ADAL" clId="{BB59C548-C956-40E1-8446-BE46233672C5}" dt="2025-02-26T12:51:31.381" v="0" actId="47"/>
        <pc:sldMkLst>
          <pc:docMk/>
          <pc:sldMk cId="0" sldId="299"/>
        </pc:sldMkLst>
      </pc:sldChg>
      <pc:sldChg chg="del">
        <pc:chgData name="Maria.Leedham" userId="39225784-be28-4a96-83ed-2948b41ee19d" providerId="ADAL" clId="{BB59C548-C956-40E1-8446-BE46233672C5}" dt="2025-02-26T12:51:31.381" v="0" actId="47"/>
        <pc:sldMkLst>
          <pc:docMk/>
          <pc:sldMk cId="0" sldId="301"/>
        </pc:sldMkLst>
      </pc:sldChg>
      <pc:sldChg chg="del">
        <pc:chgData name="Maria.Leedham" userId="39225784-be28-4a96-83ed-2948b41ee19d" providerId="ADAL" clId="{BB59C548-C956-40E1-8446-BE46233672C5}" dt="2025-02-26T12:51:31.381" v="0" actId="47"/>
        <pc:sldMkLst>
          <pc:docMk/>
          <pc:sldMk cId="0" sldId="302"/>
        </pc:sldMkLst>
      </pc:sldChg>
      <pc:sldChg chg="del">
        <pc:chgData name="Maria.Leedham" userId="39225784-be28-4a96-83ed-2948b41ee19d" providerId="ADAL" clId="{BB59C548-C956-40E1-8446-BE46233672C5}" dt="2025-02-26T12:51:31.381" v="0" actId="47"/>
        <pc:sldMkLst>
          <pc:docMk/>
          <pc:sldMk cId="0" sldId="303"/>
        </pc:sldMkLst>
      </pc:sldChg>
      <pc:sldChg chg="del">
        <pc:chgData name="Maria.Leedham" userId="39225784-be28-4a96-83ed-2948b41ee19d" providerId="ADAL" clId="{BB59C548-C956-40E1-8446-BE46233672C5}" dt="2025-02-26T12:51:31.381" v="0" actId="47"/>
        <pc:sldMkLst>
          <pc:docMk/>
          <pc:sldMk cId="0" sldId="375"/>
        </pc:sldMkLst>
      </pc:sldChg>
      <pc:sldChg chg="del">
        <pc:chgData name="Maria.Leedham" userId="39225784-be28-4a96-83ed-2948b41ee19d" providerId="ADAL" clId="{BB59C548-C956-40E1-8446-BE46233672C5}" dt="2025-02-26T12:51:31.381" v="0" actId="47"/>
        <pc:sldMkLst>
          <pc:docMk/>
          <pc:sldMk cId="0" sldId="376"/>
        </pc:sldMkLst>
      </pc:sldChg>
      <pc:sldChg chg="del">
        <pc:chgData name="Maria.Leedham" userId="39225784-be28-4a96-83ed-2948b41ee19d" providerId="ADAL" clId="{BB59C548-C956-40E1-8446-BE46233672C5}" dt="2025-02-26T12:51:31.381" v="0" actId="47"/>
        <pc:sldMkLst>
          <pc:docMk/>
          <pc:sldMk cId="1323217182" sldId="377"/>
        </pc:sldMkLst>
      </pc:sldChg>
      <pc:sldChg chg="del">
        <pc:chgData name="Maria.Leedham" userId="39225784-be28-4a96-83ed-2948b41ee19d" providerId="ADAL" clId="{BB59C548-C956-40E1-8446-BE46233672C5}" dt="2025-02-26T12:51:31.381" v="0" actId="47"/>
        <pc:sldMkLst>
          <pc:docMk/>
          <pc:sldMk cId="0" sldId="379"/>
        </pc:sldMkLst>
      </pc:sldChg>
      <pc:sldChg chg="del">
        <pc:chgData name="Maria.Leedham" userId="39225784-be28-4a96-83ed-2948b41ee19d" providerId="ADAL" clId="{BB59C548-C956-40E1-8446-BE46233672C5}" dt="2025-02-26T12:51:31.381" v="0" actId="47"/>
        <pc:sldMkLst>
          <pc:docMk/>
          <pc:sldMk cId="0" sldId="380"/>
        </pc:sldMkLst>
      </pc:sldChg>
      <pc:sldChg chg="del">
        <pc:chgData name="Maria.Leedham" userId="39225784-be28-4a96-83ed-2948b41ee19d" providerId="ADAL" clId="{BB59C548-C956-40E1-8446-BE46233672C5}" dt="2025-02-26T12:51:31.381" v="0" actId="47"/>
        <pc:sldMkLst>
          <pc:docMk/>
          <pc:sldMk cId="0" sldId="381"/>
        </pc:sldMkLst>
      </pc:sldChg>
      <pc:sldChg chg="del">
        <pc:chgData name="Maria.Leedham" userId="39225784-be28-4a96-83ed-2948b41ee19d" providerId="ADAL" clId="{BB59C548-C956-40E1-8446-BE46233672C5}" dt="2025-02-26T12:51:31.381" v="0" actId="47"/>
        <pc:sldMkLst>
          <pc:docMk/>
          <pc:sldMk cId="0" sldId="382"/>
        </pc:sldMkLst>
      </pc:sldChg>
      <pc:sldChg chg="del">
        <pc:chgData name="Maria.Leedham" userId="39225784-be28-4a96-83ed-2948b41ee19d" providerId="ADAL" clId="{BB59C548-C956-40E1-8446-BE46233672C5}" dt="2025-02-26T12:51:31.381" v="0" actId="47"/>
        <pc:sldMkLst>
          <pc:docMk/>
          <pc:sldMk cId="3903575591" sldId="384"/>
        </pc:sldMkLst>
      </pc:sldChg>
      <pc:sldChg chg="del">
        <pc:chgData name="Maria.Leedham" userId="39225784-be28-4a96-83ed-2948b41ee19d" providerId="ADAL" clId="{BB59C548-C956-40E1-8446-BE46233672C5}" dt="2025-02-26T12:51:31.381" v="0" actId="47"/>
        <pc:sldMkLst>
          <pc:docMk/>
          <pc:sldMk cId="0" sldId="385"/>
        </pc:sldMkLst>
      </pc:sldChg>
      <pc:sldChg chg="del">
        <pc:chgData name="Maria.Leedham" userId="39225784-be28-4a96-83ed-2948b41ee19d" providerId="ADAL" clId="{BB59C548-C956-40E1-8446-BE46233672C5}" dt="2025-02-26T12:51:31.381" v="0" actId="47"/>
        <pc:sldMkLst>
          <pc:docMk/>
          <pc:sldMk cId="0" sldId="386"/>
        </pc:sldMkLst>
      </pc:sldChg>
      <pc:sldChg chg="del">
        <pc:chgData name="Maria.Leedham" userId="39225784-be28-4a96-83ed-2948b41ee19d" providerId="ADAL" clId="{BB59C548-C956-40E1-8446-BE46233672C5}" dt="2025-02-26T12:51:31.381" v="0" actId="47"/>
        <pc:sldMkLst>
          <pc:docMk/>
          <pc:sldMk cId="3041371119" sldId="387"/>
        </pc:sldMkLst>
      </pc:sldChg>
    </pc:docChg>
  </pc:docChgLst>
</pc:chgInfo>
</file>

<file path=ppt/comments/modernComment_132_0.xml><?xml version="1.0" encoding="utf-8"?>
<p188:cmLst xmlns:a="http://schemas.openxmlformats.org/drawingml/2006/main" xmlns:r="http://schemas.openxmlformats.org/officeDocument/2006/relationships" xmlns:p188="http://schemas.microsoft.com/office/powerpoint/2018/8/main">
  <p188:cm id="{9DD7EF48-8081-4601-8B2A-3D4EBC78D903}" authorId="{8391202B-F229-CCCE-DE75-4EAA5C049339}" created="2025-02-26T12:53:28.873">
    <ac:deMkLst xmlns:ac="http://schemas.microsoft.com/office/drawing/2013/main/command">
      <pc:docMk xmlns:pc="http://schemas.microsoft.com/office/powerpoint/2013/main/command"/>
      <pc:sldMk xmlns:pc="http://schemas.microsoft.com/office/powerpoint/2013/main/command" cId="0" sldId="306"/>
      <ac:spMk id="79875" creationId="{2F35B271-9CDF-3C09-D429-EE77903CA47F}"/>
    </ac:deMkLst>
    <p188:txBody>
      <a:bodyPr/>
      <a:lstStyle/>
      <a:p>
        <a:r>
          <a:rPr lang="en-GB"/>
          <a:t>Where should I put refs? - these cover all 4 videos</a:t>
        </a:r>
      </a:p>
    </p188:txBody>
  </p188:cm>
</p188:cmLst>
</file>

<file path=ppt/comments/modernComment_15A_0.xml><?xml version="1.0" encoding="utf-8"?>
<p188:cmLst xmlns:a="http://schemas.openxmlformats.org/drawingml/2006/main" xmlns:r="http://schemas.openxmlformats.org/officeDocument/2006/relationships" xmlns:p188="http://schemas.microsoft.com/office/powerpoint/2018/8/main">
  <p188:cm id="{B9553BDF-FECD-4333-AC3C-A8E8B2BFE28B}" authorId="{8391202B-F229-CCCE-DE75-4EAA5C049339}" created="2025-02-26T12:51:56.303">
    <ac:deMkLst xmlns:ac="http://schemas.microsoft.com/office/drawing/2013/main/command">
      <pc:docMk xmlns:pc="http://schemas.microsoft.com/office/powerpoint/2013/main/command"/>
      <pc:sldMk xmlns:pc="http://schemas.microsoft.com/office/powerpoint/2013/main/command" cId="0" sldId="346"/>
      <ac:spMk id="3" creationId="{8414AA72-3B8E-9B09-1A97-F94868A2D607}"/>
    </ac:deMkLst>
    <p188:txBody>
      <a:bodyPr/>
      <a:lstStyle/>
      <a:p>
        <a:r>
          <a:rPr lang="en-GB"/>
          <a:t>Image is a colleague’s - do I need to have written permission to use this?</a:t>
        </a:r>
      </a:p>
    </p188:txBody>
  </p188:cm>
</p188:cmLst>
</file>

<file path=ppt/comments/modernComment_15F_0.xml><?xml version="1.0" encoding="utf-8"?>
<p188:cmLst xmlns:a="http://schemas.openxmlformats.org/drawingml/2006/main" xmlns:r="http://schemas.openxmlformats.org/officeDocument/2006/relationships" xmlns:p188="http://schemas.microsoft.com/office/powerpoint/2018/8/main">
  <p188:cm id="{3868D59F-3826-44FE-997B-F0D23507E352}" authorId="{8391202B-F229-CCCE-DE75-4EAA5C049339}" created="2025-02-26T12:52:41.224">
    <ac:deMkLst xmlns:ac="http://schemas.microsoft.com/office/drawing/2013/main/command">
      <pc:docMk xmlns:pc="http://schemas.microsoft.com/office/powerpoint/2013/main/command"/>
      <pc:sldMk xmlns:pc="http://schemas.microsoft.com/office/powerpoint/2013/main/command" cId="0" sldId="351"/>
      <ac:spMk id="72706" creationId="{EBA6D3CA-30B3-6D5C-66C4-AE97E44677F4}"/>
    </ac:deMkLst>
    <p188:txBody>
      <a:bodyPr/>
      <a:lstStyle/>
      <a:p>
        <a:r>
          <a:rPr lang="en-GB"/>
          <a:t>I can cut these quotes down and present in speech bubbles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DD8AA-EFCD-4049-B290-2AD84D79EB78}" type="datetimeFigureOut">
              <a:rPr lang="en-GB" smtClean="0"/>
              <a:t>22/04/2025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230F0-8B93-9541-A11C-5C07D4A256AD}" type="slidenum">
              <a:rPr lang="en-GB" smtClean="0"/>
              <a:t>‹#›</a:t>
            </a:fld>
            <a:endParaRPr lang="en-GB"/>
          </a:p>
        </p:txBody>
      </p:sp>
    </p:spTree>
    <p:extLst>
      <p:ext uri="{BB962C8B-B14F-4D97-AF65-F5344CB8AC3E}">
        <p14:creationId xmlns:p14="http://schemas.microsoft.com/office/powerpoint/2010/main" val="212197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230F0-8B93-9541-A11C-5C07D4A256AD}" type="slidenum">
              <a:rPr lang="en-GB" smtClean="0"/>
              <a:t>1</a:t>
            </a:fld>
            <a:endParaRPr lang="en-GB"/>
          </a:p>
        </p:txBody>
      </p:sp>
    </p:spTree>
    <p:extLst>
      <p:ext uri="{BB962C8B-B14F-4D97-AF65-F5344CB8AC3E}">
        <p14:creationId xmlns:p14="http://schemas.microsoft.com/office/powerpoint/2010/main" val="13246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C1A3F912-8BA4-4B88-B752-CCA46AFDD8AF}" type="slidenum">
              <a:rPr lang="en-US" altLang="en-US" smtClean="0"/>
              <a:pPr>
                <a:defRPr/>
              </a:pPr>
              <a:t>2</a:t>
            </a:fld>
            <a:endParaRPr lang="en-US" altLang="en-US"/>
          </a:p>
        </p:txBody>
      </p:sp>
    </p:spTree>
    <p:extLst>
      <p:ext uri="{BB962C8B-B14F-4D97-AF65-F5344CB8AC3E}">
        <p14:creationId xmlns:p14="http://schemas.microsoft.com/office/powerpoint/2010/main" val="152095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C1A3F912-8BA4-4B88-B752-CCA46AFDD8AF}" type="slidenum">
              <a:rPr lang="en-US" altLang="en-US" smtClean="0"/>
              <a:pPr>
                <a:defRPr/>
              </a:pPr>
              <a:t>3</a:t>
            </a:fld>
            <a:endParaRPr lang="en-US" altLang="en-US"/>
          </a:p>
        </p:txBody>
      </p:sp>
    </p:spTree>
    <p:extLst>
      <p:ext uri="{BB962C8B-B14F-4D97-AF65-F5344CB8AC3E}">
        <p14:creationId xmlns:p14="http://schemas.microsoft.com/office/powerpoint/2010/main" val="292507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9F3BBC1-607B-5E02-65A1-D4204FBF24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7471C1D-7697-5A16-B4C2-29E9D45904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spcBef>
                <a:spcPct val="0"/>
              </a:spcBef>
            </a:pPr>
            <a:r>
              <a:rPr lang="en-GB" altLang="en-US" sz="1900">
                <a:solidFill>
                  <a:srgbClr val="000000"/>
                </a:solidFill>
                <a:cs typeface="Times New Roman" panose="02020603050405020304" pitchFamily="18" charset="0"/>
              </a:rPr>
              <a:t>Table x F authors with M authors as RC on the left, and M authors with F authors as RC on right </a:t>
            </a:r>
            <a:endParaRPr lang="en-GB" altLang="en-US"/>
          </a:p>
          <a:p>
            <a:pPr eaLnBrk="1" hangingPunct="1">
              <a:spcBef>
                <a:spcPct val="0"/>
              </a:spcBef>
            </a:pPr>
            <a:r>
              <a:rPr lang="en-GB" altLang="en-US" sz="1900">
                <a:solidFill>
                  <a:srgbClr val="000000"/>
                </a:solidFill>
                <a:cs typeface="Times New Roman" panose="02020603050405020304" pitchFamily="18" charset="0"/>
              </a:rPr>
              <a:t>Wmatrix   </a:t>
            </a:r>
            <a:endParaRPr lang="en-GB" altLang="en-US"/>
          </a:p>
          <a:p>
            <a:pPr eaLnBrk="1" hangingPunct="1">
              <a:spcBef>
                <a:spcPct val="0"/>
              </a:spcBef>
            </a:pPr>
            <a:r>
              <a:rPr lang="en-GB" altLang="en-US" sz="1900">
                <a:solidFill>
                  <a:srgbClr val="000000"/>
                </a:solidFill>
                <a:cs typeface="Times New Roman" panose="02020603050405020304" pitchFamily="18" charset="0"/>
              </a:rPr>
              <a:t>LL 12</a:t>
            </a:r>
            <a:endParaRPr lang="en-GB" altLang="en-US"/>
          </a:p>
          <a:p>
            <a:pPr eaLnBrk="1" hangingPunct="1">
              <a:spcBef>
                <a:spcPct val="0"/>
              </a:spcBef>
            </a:pPr>
            <a:r>
              <a:rPr lang="en-GB" altLang="en-US" sz="1900">
                <a:solidFill>
                  <a:srgbClr val="000000"/>
                </a:solidFill>
                <a:cs typeface="Times New Roman" panose="02020603050405020304" pitchFamily="18" charset="0"/>
              </a:rPr>
              <a:t>min freq. 50</a:t>
            </a:r>
            <a:endParaRPr lang="en-GB" altLang="en-US"/>
          </a:p>
          <a:p>
            <a:pPr eaLnBrk="1" hangingPunct="1">
              <a:spcBef>
                <a:spcPct val="0"/>
              </a:spcBef>
            </a:pPr>
            <a:r>
              <a:rPr lang="en-GB" altLang="en-US" sz="1900">
                <a:solidFill>
                  <a:srgbClr val="000000"/>
                </a:solidFill>
                <a:cs typeface="Times New Roman" panose="02020603050405020304" pitchFamily="18" charset="0"/>
              </a:rPr>
              <a:t>sorted on effect size</a:t>
            </a:r>
            <a:endParaRPr lang="en-GB" altLang="en-US"/>
          </a:p>
          <a:p>
            <a:pPr eaLnBrk="1" hangingPunct="1">
              <a:spcBef>
                <a:spcPts val="634"/>
              </a:spcBef>
              <a:spcAft>
                <a:spcPts val="634"/>
              </a:spcAft>
            </a:pPr>
            <a:r>
              <a:rPr lang="en-GB" altLang="en-US" sz="1900">
                <a:solidFill>
                  <a:srgbClr val="000000"/>
                </a:solidFill>
                <a:cs typeface="Times New Roman" panose="02020603050405020304" pitchFamily="18" charset="0"/>
              </a:rPr>
              <a:t> </a:t>
            </a:r>
            <a:endParaRPr lang="en-GB" altLang="en-US"/>
          </a:p>
          <a:p>
            <a:pPr eaLnBrk="1" hangingPunct="1">
              <a:spcBef>
                <a:spcPts val="634"/>
              </a:spcBef>
              <a:spcAft>
                <a:spcPts val="634"/>
              </a:spcAft>
            </a:pPr>
            <a:r>
              <a:rPr lang="en-GB" altLang="en-US" sz="1900">
                <a:solidFill>
                  <a:srgbClr val="000000"/>
                </a:solidFill>
                <a:cs typeface="Times New Roman" panose="02020603050405020304" pitchFamily="18" charset="0"/>
              </a:rPr>
              <a:t>excluded categories dominated by proper names or miscategorised </a:t>
            </a:r>
            <a:endParaRPr lang="en-GB" altLang="en-US"/>
          </a:p>
          <a:p>
            <a:endParaRPr lang="en-GB" altLang="en-US"/>
          </a:p>
        </p:txBody>
      </p:sp>
      <p:sp>
        <p:nvSpPr>
          <p:cNvPr id="69636" name="Slide Number Placeholder 3">
            <a:extLst>
              <a:ext uri="{FF2B5EF4-FFF2-40B4-BE49-F238E27FC236}">
                <a16:creationId xmlns:a16="http://schemas.microsoft.com/office/drawing/2014/main" id="{D13F5F43-4E5A-35DE-D365-E56ED6ABD3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8E0A65E2-E767-46DE-A0EF-AAF64BF9A7C2}" type="slidenum">
              <a:rPr lang="en-GB" altLang="en-US" sz="1300"/>
              <a:pPr/>
              <a:t>4</a:t>
            </a:fld>
            <a:endParaRPr lang="en-GB"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35CCFC3-9A40-98DE-4EC5-FE836D7CAA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9F595435-CE8D-8DCF-0BF2-721796CA82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900">
                <a:solidFill>
                  <a:srgbClr val="000000"/>
                </a:solidFill>
                <a:cs typeface="Times New Roman" panose="02020603050405020304" pitchFamily="18" charset="0"/>
              </a:rPr>
              <a:t>Exploring Warfare, defence and the army; weapons</a:t>
            </a:r>
            <a:endParaRPr lang="en-GB" altLang="en-US" sz="3000"/>
          </a:p>
          <a:p>
            <a:pPr eaLnBrk="1" hangingPunct="1">
              <a:spcBef>
                <a:spcPct val="0"/>
              </a:spcBef>
            </a:pPr>
            <a:r>
              <a:rPr lang="en-GB" altLang="en-US" sz="1900">
                <a:solidFill>
                  <a:srgbClr val="000000"/>
                </a:solidFill>
                <a:cs typeface="Times New Roman" panose="02020603050405020304" pitchFamily="18" charset="0"/>
              </a:rPr>
              <a:t>Some of these are metaphorical usage:-</a:t>
            </a:r>
            <a:endParaRPr lang="en-GB" altLang="en-US" sz="3000"/>
          </a:p>
          <a:p>
            <a:pPr eaLnBrk="1" hangingPunct="1">
              <a:spcBef>
                <a:spcPct val="0"/>
              </a:spcBef>
            </a:pPr>
            <a:r>
              <a:rPr lang="en-GB" altLang="en-US" sz="1900" i="1">
                <a:solidFill>
                  <a:srgbClr val="000000"/>
                </a:solidFill>
                <a:cs typeface="Times New Roman" panose="02020603050405020304" pitchFamily="18" charset="0"/>
              </a:rPr>
              <a:t>Take a shot on me</a:t>
            </a:r>
            <a:endParaRPr lang="en-GB" altLang="en-US" sz="3000"/>
          </a:p>
          <a:p>
            <a:pPr eaLnBrk="1" hangingPunct="1">
              <a:spcBef>
                <a:spcPct val="0"/>
              </a:spcBef>
            </a:pPr>
            <a:r>
              <a:rPr lang="en-GB" altLang="en-US" sz="1900" i="1">
                <a:solidFill>
                  <a:srgbClr val="000000"/>
                </a:solidFill>
                <a:cs typeface="Times New Roman" panose="02020603050405020304" pitchFamily="18" charset="0"/>
              </a:rPr>
              <a:t>I’m a ticking time bomb</a:t>
            </a:r>
            <a:endParaRPr lang="en-GB" altLang="en-US" sz="3000"/>
          </a:p>
          <a:p>
            <a:pPr eaLnBrk="1" hangingPunct="1">
              <a:spcBef>
                <a:spcPct val="0"/>
              </a:spcBef>
            </a:pPr>
            <a:r>
              <a:rPr lang="en-GB" altLang="en-US" sz="1900" i="1">
                <a:solidFill>
                  <a:srgbClr val="000000"/>
                </a:solidFill>
                <a:cs typeface="Times New Roman" panose="02020603050405020304" pitchFamily="18" charset="0"/>
              </a:rPr>
              <a:t>Shoot that dream in the foot</a:t>
            </a:r>
            <a:endParaRPr lang="en-GB" altLang="en-US" sz="3000"/>
          </a:p>
          <a:p>
            <a:endParaRPr lang="en-GB" altLang="en-US" sz="1900" i="1">
              <a:cs typeface="Times New Roman" panose="02020603050405020304" pitchFamily="18" charset="0"/>
            </a:endParaRPr>
          </a:p>
          <a:p>
            <a:endParaRPr lang="en-GB" altLang="en-US"/>
          </a:p>
        </p:txBody>
      </p:sp>
      <p:sp>
        <p:nvSpPr>
          <p:cNvPr id="71684" name="Slide Number Placeholder 3">
            <a:extLst>
              <a:ext uri="{FF2B5EF4-FFF2-40B4-BE49-F238E27FC236}">
                <a16:creationId xmlns:a16="http://schemas.microsoft.com/office/drawing/2014/main" id="{5C334A77-EE9D-C920-5C4D-242EA9DDE0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631511DC-862B-45AF-9704-3B7AC093567B}" type="slidenum">
              <a:rPr lang="en-GB" altLang="en-US" sz="1300"/>
              <a:pPr/>
              <a:t>5</a:t>
            </a:fld>
            <a:endParaRPr lang="en-GB"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A65F1604-41D6-7D35-0202-289C1F6BE4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355219EC-179E-70CD-AD23-D704A0D7A5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1111B1E9-F89D-C5CA-BE13-0A0950DAB6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EC1DC153-BBFF-447D-A32A-9A29643C4DEC}" type="slidenum">
              <a:rPr lang="en-GB" altLang="en-US" sz="1300"/>
              <a:pPr/>
              <a:t>6</a:t>
            </a:fld>
            <a:endParaRPr lang="en-GB"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C1A3F912-8BA4-4B88-B752-CCA46AFDD8AF}" type="slidenum">
              <a:rPr lang="en-US" altLang="en-US" smtClean="0"/>
              <a:pPr>
                <a:defRPr/>
              </a:pPr>
              <a:t>7</a:t>
            </a:fld>
            <a:endParaRPr lang="en-US" altLang="en-US"/>
          </a:p>
        </p:txBody>
      </p:sp>
    </p:spTree>
    <p:extLst>
      <p:ext uri="{BB962C8B-B14F-4D97-AF65-F5344CB8AC3E}">
        <p14:creationId xmlns:p14="http://schemas.microsoft.com/office/powerpoint/2010/main" val="203612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8</a:t>
            </a:fld>
            <a:endParaRPr lang="en-GB"/>
          </a:p>
        </p:txBody>
      </p:sp>
    </p:spTree>
    <p:extLst>
      <p:ext uri="{BB962C8B-B14F-4D97-AF65-F5344CB8AC3E}">
        <p14:creationId xmlns:p14="http://schemas.microsoft.com/office/powerpoint/2010/main" val="3615814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62422"/>
            <a:ext cx="1853022" cy="467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0295C94-4943-4B4D-AA30-2D186550DEAF}"/>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85536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66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75CF-FE81-4D4E-AE17-2E9279689125}"/>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65C69E-D9E2-4945-8D10-0A69C219A1E3}"/>
              </a:ext>
            </a:extLst>
          </p:cNvPr>
          <p:cNvSpPr>
            <a:spLocks noGrp="1"/>
          </p:cNvSpPr>
          <p:nvPr>
            <p:ph idx="1"/>
          </p:nvPr>
        </p:nvSpPr>
        <p:spPr>
          <a:xfrm>
            <a:off x="5183188" y="967768"/>
            <a:ext cx="6645558" cy="5189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EFAA12-1017-D24F-BA1C-92103FDAEFCD}"/>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829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B756D8-B8E7-9243-A2BE-A2440AAEBEFB}"/>
              </a:ext>
            </a:extLst>
          </p:cNvPr>
          <p:cNvSpPr>
            <a:spLocks noGrp="1"/>
          </p:cNvSpPr>
          <p:nvPr>
            <p:ph type="pic" idx="1"/>
          </p:nvPr>
        </p:nvSpPr>
        <p:spPr>
          <a:xfrm>
            <a:off x="5183188" y="967770"/>
            <a:ext cx="6645558" cy="51891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2" name="Title 1">
            <a:extLst>
              <a:ext uri="{FF2B5EF4-FFF2-40B4-BE49-F238E27FC236}">
                <a16:creationId xmlns:a16="http://schemas.microsoft.com/office/drawing/2014/main" id="{0617FF34-4298-D249-9A85-19BC767418AE}"/>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13" name="Text Placeholder 3">
            <a:extLst>
              <a:ext uri="{FF2B5EF4-FFF2-40B4-BE49-F238E27FC236}">
                <a16:creationId xmlns:a16="http://schemas.microsoft.com/office/drawing/2014/main" id="{4F544FF3-EE4A-8745-81B6-51F48CC57D59}"/>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19975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hasCustomPrompt="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www.ncrm.ac.uk</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B10E92F-9D45-4B65-8829-15F7E7253143}"/>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393292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 just text">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A7352D90-E8E7-17D9-569C-7AF8E2EBC549}"/>
              </a:ext>
            </a:extLst>
          </p:cNvPr>
          <p:cNvSpPr txBox="1">
            <a:spLocks/>
          </p:cNvSpPr>
          <p:nvPr userDrawn="1"/>
        </p:nvSpPr>
        <p:spPr>
          <a:xfrm>
            <a:off x="11535834" y="6364289"/>
            <a:ext cx="656167" cy="492125"/>
          </a:xfrm>
          <a:prstGeom prst="rect">
            <a:avLst/>
          </a:prstGeom>
          <a:solidFill>
            <a:schemeClr val="accent1"/>
          </a:solidFill>
        </p:spPr>
        <p:txBody>
          <a:bodyPr lIns="0" tIns="0" rIns="0" bIns="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DF3D4D1-E910-4558-B82D-3F461BE62A8A}" type="slidenum">
              <a:rPr lang="en-US" sz="1200" smtClean="0"/>
              <a:pPr>
                <a:defRPr/>
              </a:pPr>
              <a:t>‹#›</a:t>
            </a:fld>
            <a:endParaRPr lang="en-US" sz="1200"/>
          </a:p>
        </p:txBody>
      </p:sp>
      <p:sp>
        <p:nvSpPr>
          <p:cNvPr id="5" name="Text Placeholder 3"/>
          <p:cNvSpPr>
            <a:spLocks noGrp="1"/>
          </p:cNvSpPr>
          <p:nvPr>
            <p:ph type="body" sz="quarter" idx="13"/>
          </p:nvPr>
        </p:nvSpPr>
        <p:spPr>
          <a:xfrm>
            <a:off x="518402" y="761443"/>
            <a:ext cx="9890807" cy="251999"/>
          </a:xfrm>
          <a:prstGeom prst="rect">
            <a:avLst/>
          </a:prstGeom>
          <a:noFill/>
        </p:spPr>
        <p:txBody>
          <a:bodyPr lIns="36000" tIns="18000" rIns="0" bIns="0" anchor="ctr"/>
          <a:lstStyle>
            <a:lvl1pPr marL="0" indent="0">
              <a:buNone/>
              <a:defRPr sz="1400" b="1"/>
            </a:lvl1pPr>
          </a:lstStyle>
          <a:p>
            <a:pPr lvl="0"/>
            <a:r>
              <a:rPr lang="en-US"/>
              <a:t>Click to edit Master text styles</a:t>
            </a:r>
          </a:p>
        </p:txBody>
      </p:sp>
      <p:sp>
        <p:nvSpPr>
          <p:cNvPr id="13" name="Title 1"/>
          <p:cNvSpPr>
            <a:spLocks noGrp="1"/>
          </p:cNvSpPr>
          <p:nvPr>
            <p:ph type="ctrTitle"/>
          </p:nvPr>
        </p:nvSpPr>
        <p:spPr>
          <a:xfrm>
            <a:off x="576000" y="544318"/>
            <a:ext cx="1680000" cy="212075"/>
          </a:xfrm>
          <a:prstGeom prst="rect">
            <a:avLst/>
          </a:prstGeom>
          <a:solidFill>
            <a:schemeClr val="accent1"/>
          </a:solidFill>
        </p:spPr>
        <p:txBody>
          <a:bodyPr lIns="36000" tIns="18000" rIns="0" bIns="0">
            <a:noAutofit/>
          </a:bodyPr>
          <a:lstStyle>
            <a:lvl1pPr algn="l">
              <a:defRPr sz="1400" b="1" baseline="0">
                <a:solidFill>
                  <a:schemeClr val="bg1"/>
                </a:solidFill>
              </a:defRPr>
            </a:lvl1pPr>
          </a:lstStyle>
          <a:p>
            <a:r>
              <a:rPr lang="en-US"/>
              <a:t>Click to edit Master title style</a:t>
            </a:r>
          </a:p>
        </p:txBody>
      </p:sp>
      <p:sp>
        <p:nvSpPr>
          <p:cNvPr id="7" name="Content Placeholder 2"/>
          <p:cNvSpPr>
            <a:spLocks noGrp="1"/>
          </p:cNvSpPr>
          <p:nvPr>
            <p:ph idx="1"/>
          </p:nvPr>
        </p:nvSpPr>
        <p:spPr>
          <a:xfrm>
            <a:off x="518402" y="1150618"/>
            <a:ext cx="11017991"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Click to edit Master text styles</a:t>
            </a:r>
          </a:p>
        </p:txBody>
      </p:sp>
    </p:spTree>
    <p:extLst>
      <p:ext uri="{BB962C8B-B14F-4D97-AF65-F5344CB8AC3E}">
        <p14:creationId xmlns:p14="http://schemas.microsoft.com/office/powerpoint/2010/main" val="26267702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yout - contents 2">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2DF0FAED-CF93-EB60-6696-7A2C479167B7}"/>
              </a:ext>
            </a:extLst>
          </p:cNvPr>
          <p:cNvSpPr txBox="1">
            <a:spLocks/>
          </p:cNvSpPr>
          <p:nvPr userDrawn="1"/>
        </p:nvSpPr>
        <p:spPr>
          <a:xfrm>
            <a:off x="11535834" y="6364289"/>
            <a:ext cx="656167" cy="492125"/>
          </a:xfrm>
          <a:prstGeom prst="rect">
            <a:avLst/>
          </a:prstGeom>
          <a:solidFill>
            <a:schemeClr val="accent1"/>
          </a:solidFill>
        </p:spPr>
        <p:txBody>
          <a:bodyPr lIns="0" tIns="0" rIns="0" bIns="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B2E6FDDE-75C5-4287-BBD4-9D1FB04BA504}" type="slidenum">
              <a:rPr lang="en-US" sz="1200" smtClean="0"/>
              <a:pPr>
                <a:defRPr/>
              </a:pPr>
              <a:t>‹#›</a:t>
            </a:fld>
            <a:endParaRPr lang="en-US" sz="1200"/>
          </a:p>
        </p:txBody>
      </p:sp>
      <p:sp>
        <p:nvSpPr>
          <p:cNvPr id="29" name="Text Placeholder 9"/>
          <p:cNvSpPr>
            <a:spLocks noGrp="1"/>
          </p:cNvSpPr>
          <p:nvPr>
            <p:ph type="body" sz="quarter" idx="11"/>
          </p:nvPr>
        </p:nvSpPr>
        <p:spPr>
          <a:xfrm>
            <a:off x="576000" y="1080000"/>
            <a:ext cx="10960392"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Click to edit Master text styles</a:t>
            </a:r>
          </a:p>
        </p:txBody>
      </p:sp>
      <p:sp>
        <p:nvSpPr>
          <p:cNvPr id="34" name="Title 1"/>
          <p:cNvSpPr>
            <a:spLocks noGrp="1"/>
          </p:cNvSpPr>
          <p:nvPr>
            <p:ph type="ctrTitle"/>
          </p:nvPr>
        </p:nvSpPr>
        <p:spPr>
          <a:xfrm>
            <a:off x="576001" y="544318"/>
            <a:ext cx="1392500" cy="212075"/>
          </a:xfrm>
          <a:prstGeom prst="rect">
            <a:avLst/>
          </a:prstGeom>
          <a:solidFill>
            <a:schemeClr val="accent1"/>
          </a:solidFill>
        </p:spPr>
        <p:txBody>
          <a:bodyPr lIns="36000" tIns="18000" rIns="0" bIns="0">
            <a:noAutofit/>
          </a:bodyPr>
          <a:lstStyle>
            <a:lvl1pPr algn="l">
              <a:defRPr sz="1400" b="1"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5405048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ACC692D-26C6-482F-96EB-2B1CB3232D3C}"/>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97593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accent5"/>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E4EF860A-2715-4B07-A191-38E59E94322B}"/>
              </a:ext>
            </a:extLst>
          </p:cNvPr>
          <p:cNvPicPr>
            <a:picLocks noChangeAspect="1"/>
          </p:cNvPicPr>
          <p:nvPr userDrawn="1"/>
        </p:nvPicPr>
        <p:blipFill>
          <a:blip r:embed="rId6"/>
          <a:stretch>
            <a:fillRect/>
          </a:stretch>
        </p:blipFill>
        <p:spPr>
          <a:xfrm>
            <a:off x="4453623" y="6277395"/>
            <a:ext cx="2164890" cy="459193"/>
          </a:xfrm>
          <a:prstGeom prst="rect">
            <a:avLst/>
          </a:prstGeom>
        </p:spPr>
      </p:pic>
    </p:spTree>
    <p:extLst>
      <p:ext uri="{BB962C8B-B14F-4D97-AF65-F5344CB8AC3E}">
        <p14:creationId xmlns:p14="http://schemas.microsoft.com/office/powerpoint/2010/main" val="141169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12ACD97-C32F-446D-8925-DC373A3D09AB}"/>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0981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8D7D-7D49-6149-85A9-790F6302B6EA}"/>
              </a:ext>
            </a:extLst>
          </p:cNvPr>
          <p:cNvSpPr>
            <a:spLocks noGrp="1"/>
          </p:cNvSpPr>
          <p:nvPr>
            <p:ph type="title"/>
          </p:nvPr>
        </p:nvSpPr>
        <p:spPr>
          <a:xfrm>
            <a:off x="363254" y="967769"/>
            <a:ext cx="11452792" cy="3320230"/>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EC164E-B923-E240-9549-3665C48CF812}"/>
              </a:ext>
            </a:extLst>
          </p:cNvPr>
          <p:cNvSpPr>
            <a:spLocks noGrp="1"/>
          </p:cNvSpPr>
          <p:nvPr>
            <p:ph type="body" idx="1"/>
          </p:nvPr>
        </p:nvSpPr>
        <p:spPr>
          <a:xfrm>
            <a:off x="363254" y="4314986"/>
            <a:ext cx="11452792" cy="18927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0484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70E3-D185-C543-A176-FE39E0825954}"/>
              </a:ext>
            </a:extLst>
          </p:cNvPr>
          <p:cNvSpPr>
            <a:spLocks noGrp="1"/>
          </p:cNvSpPr>
          <p:nvPr>
            <p:ph type="title"/>
          </p:nvPr>
        </p:nvSpPr>
        <p:spPr>
          <a:xfrm>
            <a:off x="363254" y="967769"/>
            <a:ext cx="11465492"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A0CB8F3-4A2C-DA4D-A16E-D94E7874353D}"/>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7635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97A0-490A-784A-A385-F0CA6C7678EF}"/>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20E3A61-4AAF-E649-B9B9-0ED494C8F013}"/>
              </a:ext>
            </a:extLst>
          </p:cNvPr>
          <p:cNvSpPr>
            <a:spLocks noGrp="1"/>
          </p:cNvSpPr>
          <p:nvPr>
            <p:ph sz="half" idx="1"/>
          </p:nvPr>
        </p:nvSpPr>
        <p:spPr>
          <a:xfrm>
            <a:off x="363254" y="2178754"/>
            <a:ext cx="5618968" cy="40493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907FADD-BF12-F941-A7FA-DA0D0D943A6D}"/>
              </a:ext>
            </a:extLst>
          </p:cNvPr>
          <p:cNvSpPr>
            <a:spLocks noGrp="1"/>
          </p:cNvSpPr>
          <p:nvPr>
            <p:ph sz="half" idx="2"/>
          </p:nvPr>
        </p:nvSpPr>
        <p:spPr>
          <a:xfrm>
            <a:off x="6197252" y="2178754"/>
            <a:ext cx="5631494" cy="40493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5200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0B68ED-93B3-CA48-BD14-08002B653C67}"/>
              </a:ext>
            </a:extLst>
          </p:cNvPr>
          <p:cNvSpPr>
            <a:spLocks noGrp="1"/>
          </p:cNvSpPr>
          <p:nvPr>
            <p:ph type="body" idx="1"/>
          </p:nvPr>
        </p:nvSpPr>
        <p:spPr>
          <a:xfrm>
            <a:off x="360078" y="2178754"/>
            <a:ext cx="5612445"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CB3630-FA56-C944-829B-CDE5800343EE}"/>
              </a:ext>
            </a:extLst>
          </p:cNvPr>
          <p:cNvSpPr>
            <a:spLocks noGrp="1"/>
          </p:cNvSpPr>
          <p:nvPr>
            <p:ph sz="half" idx="2"/>
          </p:nvPr>
        </p:nvSpPr>
        <p:spPr>
          <a:xfrm>
            <a:off x="360078" y="3002666"/>
            <a:ext cx="5612445"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F61A93-23B8-BE4F-B7AB-D0733A8FA513}"/>
              </a:ext>
            </a:extLst>
          </p:cNvPr>
          <p:cNvSpPr>
            <a:spLocks noGrp="1"/>
          </p:cNvSpPr>
          <p:nvPr>
            <p:ph type="body" sz="quarter" idx="3"/>
          </p:nvPr>
        </p:nvSpPr>
        <p:spPr>
          <a:xfrm>
            <a:off x="6197252" y="2178754"/>
            <a:ext cx="5634670"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F97EC-EC9C-4542-AD36-17998146D92E}"/>
              </a:ext>
            </a:extLst>
          </p:cNvPr>
          <p:cNvSpPr>
            <a:spLocks noGrp="1"/>
          </p:cNvSpPr>
          <p:nvPr>
            <p:ph sz="quarter" idx="4"/>
          </p:nvPr>
        </p:nvSpPr>
        <p:spPr>
          <a:xfrm>
            <a:off x="6197252" y="3002666"/>
            <a:ext cx="5634670"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7B4DD1CF-364C-6F46-BCE5-2169AE16F142}"/>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283094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5BDD3-1A9E-F648-95FA-6F2F7556B7A1}"/>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35268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DCABCB-53D2-2848-96D0-2209714C4672}"/>
              </a:ext>
            </a:extLst>
          </p:cNvPr>
          <p:cNvSpPr>
            <a:spLocks noGrp="1"/>
          </p:cNvSpPr>
          <p:nvPr>
            <p:ph type="body" idx="1"/>
          </p:nvPr>
        </p:nvSpPr>
        <p:spPr>
          <a:xfrm>
            <a:off x="363254" y="2506275"/>
            <a:ext cx="11465492" cy="37116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9">
            <a:extLst>
              <a:ext uri="{FF2B5EF4-FFF2-40B4-BE49-F238E27FC236}">
                <a16:creationId xmlns:a16="http://schemas.microsoft.com/office/drawing/2014/main" id="{AC2D8B6F-598E-8249-89D1-C6BBA7F3BA4F}"/>
              </a:ext>
            </a:extLst>
          </p:cNvPr>
          <p:cNvSpPr>
            <a:spLocks noGrp="1"/>
          </p:cNvSpPr>
          <p:nvPr>
            <p:ph type="title"/>
          </p:nvPr>
        </p:nvSpPr>
        <p:spPr>
          <a:xfrm>
            <a:off x="363254" y="967769"/>
            <a:ext cx="11465492" cy="1325563"/>
          </a:xfrm>
          <a:prstGeom prst="rect">
            <a:avLst/>
          </a:prstGeom>
        </p:spPr>
        <p:txBody>
          <a:bodyPr vert="horz" lIns="91440" tIns="45720" rIns="91440" bIns="45720" rtlCol="0" anchor="ctr">
            <a:normAutofit/>
          </a:bodyPr>
          <a:lstStyle/>
          <a:p>
            <a:r>
              <a:rPr lang="en-GB" dirty="0"/>
              <a:t>Click to edit Master title style</a:t>
            </a:r>
          </a:p>
        </p:txBody>
      </p:sp>
      <p:pic>
        <p:nvPicPr>
          <p:cNvPr id="13" name="Picture 12">
            <a:extLst>
              <a:ext uri="{FF2B5EF4-FFF2-40B4-BE49-F238E27FC236}">
                <a16:creationId xmlns:a16="http://schemas.microsoft.com/office/drawing/2014/main" id="{7EF70C31-5F59-4D46-8052-4E0D39FFBDB8}"/>
              </a:ext>
              <a:ext uri="{C183D7F6-B498-43B3-948B-1728B52AA6E4}">
                <adec:decorative xmlns:adec="http://schemas.microsoft.com/office/drawing/2017/decorative" val="1"/>
              </a:ext>
            </a:extLst>
          </p:cNvPr>
          <p:cNvPicPr>
            <a:picLocks noChangeAspect="1"/>
          </p:cNvPicPr>
          <p:nvPr userDrawn="1"/>
        </p:nvPicPr>
        <p:blipFill>
          <a:blip r:embed="rId17"/>
          <a:stretch>
            <a:fillRect/>
          </a:stretch>
        </p:blipFill>
        <p:spPr>
          <a:xfrm>
            <a:off x="0" y="6469694"/>
            <a:ext cx="12192000" cy="388306"/>
          </a:xfrm>
          <a:prstGeom prst="rect">
            <a:avLst/>
          </a:prstGeom>
        </p:spPr>
      </p:pic>
    </p:spTree>
    <p:extLst>
      <p:ext uri="{BB962C8B-B14F-4D97-AF65-F5344CB8AC3E}">
        <p14:creationId xmlns:p14="http://schemas.microsoft.com/office/powerpoint/2010/main" val="26366431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5A_0.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5F_0.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32_0.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doi.org/10.1093/bjsw/bcab096" TargetMode="External"/><Relationship Id="rId5" Type="http://schemas.openxmlformats.org/officeDocument/2006/relationships/hyperlink" Target="http://www.writinginsocialwork.com/our-project/" TargetMode="External"/><Relationship Id="rId4" Type="http://schemas.openxmlformats.org/officeDocument/2006/relationships/hyperlink" Target="https://doi.org/10.4324/9780203847886"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4BF3-8D71-FC41-9B7C-67362AE1561D}"/>
              </a:ext>
            </a:extLst>
          </p:cNvPr>
          <p:cNvSpPr>
            <a:spLocks noGrp="1"/>
          </p:cNvSpPr>
          <p:nvPr>
            <p:ph type="ctrTitle"/>
          </p:nvPr>
        </p:nvSpPr>
        <p:spPr>
          <a:xfrm>
            <a:off x="363254" y="2138626"/>
            <a:ext cx="11465492" cy="2102070"/>
          </a:xfrm>
        </p:spPr>
        <p:txBody>
          <a:bodyPr>
            <a:normAutofit/>
          </a:bodyPr>
          <a:lstStyle/>
          <a:p>
            <a:r>
              <a:rPr lang="en-GB" sz="4400" dirty="0"/>
              <a:t>Video 4: Example</a:t>
            </a:r>
            <a:br>
              <a:rPr lang="en-GB" sz="4400" dirty="0"/>
            </a:br>
            <a:r>
              <a:rPr lang="en-US" sz="3200" dirty="0"/>
              <a:t> </a:t>
            </a:r>
            <a:endParaRPr lang="en-GB" sz="4400" dirty="0"/>
          </a:p>
        </p:txBody>
      </p:sp>
      <p:sp>
        <p:nvSpPr>
          <p:cNvPr id="3" name="Subtitle 2">
            <a:extLst>
              <a:ext uri="{FF2B5EF4-FFF2-40B4-BE49-F238E27FC236}">
                <a16:creationId xmlns:a16="http://schemas.microsoft.com/office/drawing/2014/main" id="{B2652966-0829-4244-ABC0-F1A8CC7C3184}"/>
              </a:ext>
            </a:extLst>
          </p:cNvPr>
          <p:cNvSpPr>
            <a:spLocks noGrp="1"/>
          </p:cNvSpPr>
          <p:nvPr>
            <p:ph type="subTitle" idx="1"/>
          </p:nvPr>
        </p:nvSpPr>
        <p:spPr>
          <a:xfrm>
            <a:off x="363254" y="4572000"/>
            <a:ext cx="11465492" cy="1959179"/>
          </a:xfrm>
        </p:spPr>
        <p:txBody>
          <a:bodyPr>
            <a:normAutofit fontScale="77500" lnSpcReduction="20000"/>
          </a:bodyPr>
          <a:lstStyle/>
          <a:p>
            <a:r>
              <a:rPr lang="en-GB" sz="3300" dirty="0"/>
              <a:t>Maria Leedham</a:t>
            </a:r>
          </a:p>
          <a:p>
            <a:endParaRPr lang="en-GB" dirty="0"/>
          </a:p>
          <a:p>
            <a:r>
              <a:rPr lang="en-GB" sz="2400" dirty="0">
                <a:latin typeface="Aptos" panose="020B0004020202020204" pitchFamily="34" charset="0"/>
              </a:rPr>
              <a:t>Full resource: </a:t>
            </a:r>
            <a:r>
              <a:rPr lang="en-GB" sz="2400" kern="100" dirty="0">
                <a:effectLst/>
                <a:latin typeface="Aptos" panose="020B0004020202020204" pitchFamily="34" charset="0"/>
                <a:ea typeface="Aptos" panose="020B0004020202020204" pitchFamily="34" charset="0"/>
                <a:cs typeface="Arial" panose="020B0604020202020204" pitchFamily="34" charset="0"/>
              </a:rPr>
              <a:t>https://www.ncrm.ac.uk/resources/online/all/?id=20855</a:t>
            </a:r>
          </a:p>
          <a:p>
            <a:endParaRPr lang="en-GB" dirty="0"/>
          </a:p>
          <a:p>
            <a:br>
              <a:rPr lang="en-GB" dirty="0"/>
            </a:br>
            <a:endParaRPr lang="en-GB" dirty="0"/>
          </a:p>
          <a:p>
            <a:endParaRPr lang="en-GB" dirty="0"/>
          </a:p>
          <a:p>
            <a:endParaRPr lang="en-GB" dirty="0"/>
          </a:p>
        </p:txBody>
      </p:sp>
    </p:spTree>
    <p:extLst>
      <p:ext uri="{BB962C8B-B14F-4D97-AF65-F5344CB8AC3E}">
        <p14:creationId xmlns:p14="http://schemas.microsoft.com/office/powerpoint/2010/main" val="1298582499"/>
      </p:ext>
    </p:extLst>
  </p:cSld>
  <p:clrMapOvr>
    <a:masterClrMapping/>
  </p:clrMapOvr>
  <mc:AlternateContent xmlns:mc="http://schemas.openxmlformats.org/markup-compatibility/2006" xmlns:p14="http://schemas.microsoft.com/office/powerpoint/2010/main">
    <mc:Choice Requires="p14">
      <p:transition spd="slow" p14:dur="2000" advTm="23696"/>
    </mc:Choice>
    <mc:Fallback xmlns="">
      <p:transition spd="slow" advTm="236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B5E9-B62D-1E82-EC51-2D22659D435E}"/>
              </a:ext>
            </a:extLst>
          </p:cNvPr>
          <p:cNvSpPr>
            <a:spLocks noGrp="1"/>
          </p:cNvSpPr>
          <p:nvPr>
            <p:ph type="title"/>
          </p:nvPr>
        </p:nvSpPr>
        <p:spPr>
          <a:xfrm>
            <a:off x="2246313" y="4406901"/>
            <a:ext cx="7772400" cy="3763963"/>
          </a:xfrm>
        </p:spPr>
        <p:txBody>
          <a:bodyPr>
            <a:normAutofit fontScale="90000"/>
          </a:bodyPr>
          <a:lstStyle/>
          <a:p>
            <a:pPr>
              <a:defRPr/>
            </a:pPr>
            <a:r>
              <a:rPr lang="en-GB" dirty="0"/>
              <a:t>EXAMPLE CADS PROJECT C: </a:t>
            </a:r>
            <a:br>
              <a:rPr lang="en-GB" dirty="0"/>
            </a:br>
            <a:r>
              <a:rPr lang="en-GB" dirty="0"/>
              <a:t>Female and male authors of Young Adult fiction</a:t>
            </a:r>
            <a:br>
              <a:rPr lang="en-GB" dirty="0"/>
            </a:br>
            <a:br>
              <a:rPr lang="en-GB" dirty="0"/>
            </a:br>
            <a:br>
              <a:rPr lang="en-GB" dirty="0"/>
            </a:br>
            <a:endParaRPr lang="en-GB" dirty="0"/>
          </a:p>
        </p:txBody>
      </p:sp>
      <p:sp>
        <p:nvSpPr>
          <p:cNvPr id="60419" name="Text Placeholder 2">
            <a:extLst>
              <a:ext uri="{FF2B5EF4-FFF2-40B4-BE49-F238E27FC236}">
                <a16:creationId xmlns:a16="http://schemas.microsoft.com/office/drawing/2014/main" id="{EAB80498-D8D2-29A3-8DD0-F9695E8E959E}"/>
              </a:ext>
            </a:extLst>
          </p:cNvPr>
          <p:cNvSpPr>
            <a:spLocks noGrp="1" noChangeArrowheads="1"/>
          </p:cNvSpPr>
          <p:nvPr>
            <p:ph type="body" idx="1"/>
          </p:nvPr>
        </p:nvSpPr>
        <p:spPr/>
        <p:txBody>
          <a:body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1">
            <a:extLst>
              <a:ext uri="{FF2B5EF4-FFF2-40B4-BE49-F238E27FC236}">
                <a16:creationId xmlns:a16="http://schemas.microsoft.com/office/drawing/2014/main" id="{91E0EABD-19C2-8A31-F7A4-47819A273281}"/>
              </a:ext>
            </a:extLst>
          </p:cNvPr>
          <p:cNvSpPr>
            <a:spLocks noGrp="1" noChangeArrowheads="1"/>
          </p:cNvSpPr>
          <p:nvPr>
            <p:ph type="body" sz="quarter" idx="13"/>
          </p:nvPr>
        </p:nvSpPr>
        <p:spPr>
          <a:xfrm>
            <a:off x="1912939" y="762001"/>
            <a:ext cx="7418387" cy="250825"/>
          </a:xfrm>
        </p:spPr>
        <p:txBody>
          <a:bodyPr/>
          <a:lstStyle/>
          <a:p>
            <a:r>
              <a:rPr lang="en-GB" altLang="en-US"/>
              <a:t> </a:t>
            </a:r>
          </a:p>
        </p:txBody>
      </p:sp>
      <p:sp>
        <p:nvSpPr>
          <p:cNvPr id="63492" name="Content Placeholder 3">
            <a:extLst>
              <a:ext uri="{FF2B5EF4-FFF2-40B4-BE49-F238E27FC236}">
                <a16:creationId xmlns:a16="http://schemas.microsoft.com/office/drawing/2014/main" id="{C882B36A-84A4-E12A-736A-A086C6EA9663}"/>
              </a:ext>
            </a:extLst>
          </p:cNvPr>
          <p:cNvSpPr>
            <a:spLocks noGrp="1" noChangeArrowheads="1"/>
          </p:cNvSpPr>
          <p:nvPr>
            <p:ph idx="1"/>
          </p:nvPr>
        </p:nvSpPr>
        <p:spPr>
          <a:xfrm>
            <a:off x="1955801" y="1031876"/>
            <a:ext cx="8262937" cy="257369"/>
          </a:xfrm>
        </p:spPr>
        <p:txBody>
          <a:bodyPr/>
          <a:lstStyle/>
          <a:p>
            <a:endParaRPr lang="en-GB" altLang="en-US" dirty="0"/>
          </a:p>
        </p:txBody>
      </p:sp>
      <p:pic>
        <p:nvPicPr>
          <p:cNvPr id="61445" name="Picture 4" descr="A shelf with books on it&#10;&#10;Description automatically generated with low confidence">
            <a:extLst>
              <a:ext uri="{FF2B5EF4-FFF2-40B4-BE49-F238E27FC236}">
                <a16:creationId xmlns:a16="http://schemas.microsoft.com/office/drawing/2014/main" id="{CAE21F4E-8956-E033-A3DE-C61C8303B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9466" b="9177"/>
          <a:stretch>
            <a:fillRect/>
          </a:stretch>
        </p:blipFill>
        <p:spPr bwMode="auto">
          <a:xfrm>
            <a:off x="2783632" y="4642562"/>
            <a:ext cx="6347668" cy="221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414AA72-3B8E-9B09-1A97-F94868A2D607}"/>
              </a:ext>
            </a:extLst>
          </p:cNvPr>
          <p:cNvSpPr txBox="1"/>
          <p:nvPr/>
        </p:nvSpPr>
        <p:spPr>
          <a:xfrm>
            <a:off x="1903896" y="1827217"/>
            <a:ext cx="7668592" cy="3282950"/>
          </a:xfrm>
          <a:prstGeom prst="rect">
            <a:avLst/>
          </a:prstGeom>
          <a:noFill/>
        </p:spPr>
        <p:txBody>
          <a:bodyPr wrap="square">
            <a:spAutoFit/>
          </a:bodyPr>
          <a:lstStyle/>
          <a:p>
            <a:r>
              <a:rPr lang="en-US" altLang="en-US" b="1" dirty="0"/>
              <a:t>Aim: </a:t>
            </a:r>
            <a:r>
              <a:rPr lang="en-US" altLang="en-US" dirty="0"/>
              <a:t>To compare Young Adult fiction writing by female and male authors</a:t>
            </a:r>
          </a:p>
          <a:p>
            <a:endParaRPr lang="en-US" altLang="en-US" dirty="0"/>
          </a:p>
          <a:p>
            <a:r>
              <a:rPr lang="en-US" altLang="en-US" b="1" dirty="0"/>
              <a:t>RQs</a:t>
            </a:r>
          </a:p>
          <a:p>
            <a:pPr>
              <a:lnSpc>
                <a:spcPct val="150000"/>
              </a:lnSpc>
              <a:spcAft>
                <a:spcPts val="800"/>
              </a:spcAft>
            </a:pPr>
            <a:r>
              <a:rPr lang="en-GB" altLang="en-US" dirty="0">
                <a:solidFill>
                  <a:srgbClr val="000000"/>
                </a:solidFill>
                <a:ea typeface="Times New Roman" panose="02020603050405020304" pitchFamily="18" charset="0"/>
                <a:cs typeface="Arial" panose="020B0604020202020204" pitchFamily="34" charset="0"/>
              </a:rPr>
              <a:t>1. What differences and overlaps exist in the fictional worlds created by female and male authors?</a:t>
            </a:r>
          </a:p>
          <a:p>
            <a:pPr>
              <a:lnSpc>
                <a:spcPct val="150000"/>
              </a:lnSpc>
              <a:spcAft>
                <a:spcPts val="800"/>
              </a:spcAft>
            </a:pPr>
            <a:r>
              <a:rPr lang="en-GB" altLang="en-US" dirty="0">
                <a:solidFill>
                  <a:srgbClr val="000000"/>
                </a:solidFill>
                <a:ea typeface="Calibri" panose="020F0502020204030204" pitchFamily="34" charset="0"/>
                <a:cs typeface="Arial" panose="020B0604020202020204" pitchFamily="34" charset="0"/>
              </a:rPr>
              <a:t>2. What can the </a:t>
            </a:r>
            <a:r>
              <a:rPr lang="en-GB" altLang="en-US" dirty="0">
                <a:solidFill>
                  <a:srgbClr val="000000"/>
                </a:solidFill>
                <a:ea typeface="Times New Roman" panose="02020603050405020304" pitchFamily="18" charset="0"/>
                <a:cs typeface="Arial" panose="020B0604020202020204" pitchFamily="34" charset="0"/>
              </a:rPr>
              <a:t>responses of secondary school students and their school librarians to our findings add to our analysis?</a:t>
            </a:r>
            <a:endParaRPr lang="en-GB" altLang="en-US" dirty="0">
              <a:ea typeface="Calibri" panose="020F0502020204030204" pitchFamily="34" charset="0"/>
              <a:cs typeface="Arial" panose="020B0604020202020204" pitchFamily="34" charset="0"/>
            </a:endParaRPr>
          </a:p>
          <a:p>
            <a:endParaRPr lang="en-US" altLang="en-US" sz="3200" b="1" dirty="0"/>
          </a:p>
        </p:txBody>
      </p:sp>
      <p:sp>
        <p:nvSpPr>
          <p:cNvPr id="4" name="Title 1">
            <a:extLst>
              <a:ext uri="{FF2B5EF4-FFF2-40B4-BE49-F238E27FC236}">
                <a16:creationId xmlns:a16="http://schemas.microsoft.com/office/drawing/2014/main" id="{A513D6DF-3746-9519-222A-BA6878DE5B20}"/>
              </a:ext>
            </a:extLst>
          </p:cNvPr>
          <p:cNvSpPr txBox="1">
            <a:spLocks/>
          </p:cNvSpPr>
          <p:nvPr/>
        </p:nvSpPr>
        <p:spPr bwMode="auto">
          <a:xfrm>
            <a:off x="1903896" y="332657"/>
            <a:ext cx="7772400" cy="284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0533" tIns="35266" rIns="70533" bIns="35266" numCol="1" anchor="t" anchorCtr="0" compatLnSpc="1">
            <a:prstTxWarp prst="textNoShape">
              <a:avLst/>
            </a:prstTxWarp>
            <a:spAutoFit/>
          </a:bodyPr>
          <a:lstStyle>
            <a:lvl1pPr algn="l" defTabSz="708025" rtl="0" eaLnBrk="0" fontAlgn="base" hangingPunct="0">
              <a:spcBef>
                <a:spcPct val="0"/>
              </a:spcBef>
              <a:spcAft>
                <a:spcPct val="0"/>
              </a:spcAft>
              <a:defRPr sz="3600">
                <a:solidFill>
                  <a:schemeClr val="tx1"/>
                </a:solidFill>
                <a:latin typeface="+mj-lt"/>
                <a:ea typeface="+mj-ea"/>
                <a:cs typeface="+mj-cs"/>
              </a:defRPr>
            </a:lvl1pPr>
            <a:lvl2pPr algn="l" defTabSz="708025" rtl="0" eaLnBrk="0" fontAlgn="base" hangingPunct="0">
              <a:spcBef>
                <a:spcPct val="0"/>
              </a:spcBef>
              <a:spcAft>
                <a:spcPct val="0"/>
              </a:spcAft>
              <a:defRPr sz="4300">
                <a:solidFill>
                  <a:srgbClr val="9FAA00"/>
                </a:solidFill>
                <a:latin typeface="Arial" charset="0"/>
              </a:defRPr>
            </a:lvl2pPr>
            <a:lvl3pPr algn="l" defTabSz="708025" rtl="0" eaLnBrk="0" fontAlgn="base" hangingPunct="0">
              <a:spcBef>
                <a:spcPct val="0"/>
              </a:spcBef>
              <a:spcAft>
                <a:spcPct val="0"/>
              </a:spcAft>
              <a:defRPr sz="4300">
                <a:solidFill>
                  <a:srgbClr val="9FAA00"/>
                </a:solidFill>
                <a:latin typeface="Arial" charset="0"/>
              </a:defRPr>
            </a:lvl3pPr>
            <a:lvl4pPr algn="l" defTabSz="708025" rtl="0" eaLnBrk="0" fontAlgn="base" hangingPunct="0">
              <a:spcBef>
                <a:spcPct val="0"/>
              </a:spcBef>
              <a:spcAft>
                <a:spcPct val="0"/>
              </a:spcAft>
              <a:defRPr sz="4300">
                <a:solidFill>
                  <a:srgbClr val="9FAA00"/>
                </a:solidFill>
                <a:latin typeface="Arial" charset="0"/>
              </a:defRPr>
            </a:lvl4pPr>
            <a:lvl5pPr algn="l" defTabSz="708025" rtl="0" eaLnBrk="0" fontAlgn="base" hangingPunct="0">
              <a:spcBef>
                <a:spcPct val="0"/>
              </a:spcBef>
              <a:spcAft>
                <a:spcPct val="0"/>
              </a:spcAft>
              <a:defRPr sz="4300">
                <a:solidFill>
                  <a:srgbClr val="9FAA00"/>
                </a:solidFill>
                <a:latin typeface="Arial" charset="0"/>
              </a:defRPr>
            </a:lvl5pPr>
            <a:lvl6pPr marL="457200" algn="l" defTabSz="708025" rtl="0" fontAlgn="base">
              <a:spcBef>
                <a:spcPct val="0"/>
              </a:spcBef>
              <a:spcAft>
                <a:spcPct val="0"/>
              </a:spcAft>
              <a:defRPr sz="4300">
                <a:solidFill>
                  <a:srgbClr val="9FAA00"/>
                </a:solidFill>
                <a:latin typeface="Arial" charset="0"/>
              </a:defRPr>
            </a:lvl6pPr>
            <a:lvl7pPr marL="914400" algn="l" defTabSz="708025" rtl="0" fontAlgn="base">
              <a:spcBef>
                <a:spcPct val="0"/>
              </a:spcBef>
              <a:spcAft>
                <a:spcPct val="0"/>
              </a:spcAft>
              <a:defRPr sz="4300">
                <a:solidFill>
                  <a:srgbClr val="9FAA00"/>
                </a:solidFill>
                <a:latin typeface="Arial" charset="0"/>
              </a:defRPr>
            </a:lvl7pPr>
            <a:lvl8pPr marL="1371600" algn="l" defTabSz="708025" rtl="0" fontAlgn="base">
              <a:spcBef>
                <a:spcPct val="0"/>
              </a:spcBef>
              <a:spcAft>
                <a:spcPct val="0"/>
              </a:spcAft>
              <a:defRPr sz="4300">
                <a:solidFill>
                  <a:srgbClr val="9FAA00"/>
                </a:solidFill>
                <a:latin typeface="Arial" charset="0"/>
              </a:defRPr>
            </a:lvl8pPr>
            <a:lvl9pPr marL="1828800" algn="l" defTabSz="708025" rtl="0" fontAlgn="base">
              <a:spcBef>
                <a:spcPct val="0"/>
              </a:spcBef>
              <a:spcAft>
                <a:spcPct val="0"/>
              </a:spcAft>
              <a:defRPr sz="4300">
                <a:solidFill>
                  <a:srgbClr val="9FAA00"/>
                </a:solidFill>
                <a:latin typeface="Arial" charset="0"/>
              </a:defRPr>
            </a:lvl9pPr>
          </a:lstStyle>
          <a:p>
            <a:pPr>
              <a:defRPr/>
            </a:pPr>
            <a:r>
              <a:rPr lang="en-GB" b="1" dirty="0">
                <a:solidFill>
                  <a:schemeClr val="accent2"/>
                </a:solidFill>
              </a:rPr>
              <a:t>Female and male authors of Young Adult fiction</a:t>
            </a:r>
            <a:br>
              <a:rPr lang="en-GB" kern="0" dirty="0"/>
            </a:br>
            <a:br>
              <a:rPr lang="en-GB" kern="0" dirty="0"/>
            </a:br>
            <a:br>
              <a:rPr lang="en-GB" kern="0" dirty="0"/>
            </a:br>
            <a:endParaRPr lang="en-GB" kern="0" dirty="0"/>
          </a:p>
        </p:txBody>
      </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C4E20-698A-6F39-4C37-F7C5C48FEAFA}"/>
              </a:ext>
            </a:extLst>
          </p:cNvPr>
          <p:cNvSpPr>
            <a:spLocks noGrp="1"/>
          </p:cNvSpPr>
          <p:nvPr>
            <p:ph type="body" sz="quarter" idx="11"/>
          </p:nvPr>
        </p:nvSpPr>
        <p:spPr>
          <a:xfrm>
            <a:off x="1955801" y="1079500"/>
            <a:ext cx="8220075" cy="5284788"/>
          </a:xfrm>
        </p:spPr>
        <p:txBody>
          <a:bodyPr/>
          <a:lstStyle/>
          <a:p>
            <a:pPr>
              <a:defRPr/>
            </a:pPr>
            <a:endParaRPr lang="en-GB"/>
          </a:p>
        </p:txBody>
      </p:sp>
      <p:graphicFrame>
        <p:nvGraphicFramePr>
          <p:cNvPr id="5" name="Table 4">
            <a:extLst>
              <a:ext uri="{FF2B5EF4-FFF2-40B4-BE49-F238E27FC236}">
                <a16:creationId xmlns:a16="http://schemas.microsoft.com/office/drawing/2014/main" id="{7701AABC-124F-F63D-6C9D-5A82D5D03B95}"/>
              </a:ext>
            </a:extLst>
          </p:cNvPr>
          <p:cNvGraphicFramePr>
            <a:graphicFrameLocks noGrp="1"/>
          </p:cNvGraphicFramePr>
          <p:nvPr/>
        </p:nvGraphicFramePr>
        <p:xfrm>
          <a:off x="1905794" y="951117"/>
          <a:ext cx="8380412" cy="5876922"/>
        </p:xfrm>
        <a:graphic>
          <a:graphicData uri="http://schemas.openxmlformats.org/drawingml/2006/table">
            <a:tbl>
              <a:tblPr firstRow="1" firstCol="1" bandRow="1">
                <a:tableStyleId>{5C22544A-7EE6-4342-B048-85BDC9FD1C3A}</a:tableStyleId>
              </a:tblPr>
              <a:tblGrid>
                <a:gridCol w="751437">
                  <a:extLst>
                    <a:ext uri="{9D8B030D-6E8A-4147-A177-3AD203B41FA5}">
                      <a16:colId xmlns:a16="http://schemas.microsoft.com/office/drawing/2014/main" val="20000"/>
                    </a:ext>
                  </a:extLst>
                </a:gridCol>
                <a:gridCol w="1597788">
                  <a:extLst>
                    <a:ext uri="{9D8B030D-6E8A-4147-A177-3AD203B41FA5}">
                      <a16:colId xmlns:a16="http://schemas.microsoft.com/office/drawing/2014/main" val="20001"/>
                    </a:ext>
                  </a:extLst>
                </a:gridCol>
                <a:gridCol w="1472134">
                  <a:extLst>
                    <a:ext uri="{9D8B030D-6E8A-4147-A177-3AD203B41FA5}">
                      <a16:colId xmlns:a16="http://schemas.microsoft.com/office/drawing/2014/main" val="20002"/>
                    </a:ext>
                  </a:extLst>
                </a:gridCol>
                <a:gridCol w="242280">
                  <a:extLst>
                    <a:ext uri="{9D8B030D-6E8A-4147-A177-3AD203B41FA5}">
                      <a16:colId xmlns:a16="http://schemas.microsoft.com/office/drawing/2014/main" val="20003"/>
                    </a:ext>
                  </a:extLst>
                </a:gridCol>
                <a:gridCol w="2433289">
                  <a:extLst>
                    <a:ext uri="{9D8B030D-6E8A-4147-A177-3AD203B41FA5}">
                      <a16:colId xmlns:a16="http://schemas.microsoft.com/office/drawing/2014/main" val="20004"/>
                    </a:ext>
                  </a:extLst>
                </a:gridCol>
                <a:gridCol w="1883484">
                  <a:extLst>
                    <a:ext uri="{9D8B030D-6E8A-4147-A177-3AD203B41FA5}">
                      <a16:colId xmlns:a16="http://schemas.microsoft.com/office/drawing/2014/main" val="20005"/>
                    </a:ext>
                  </a:extLst>
                </a:gridCol>
              </a:tblGrid>
              <a:tr h="426621">
                <a:tc>
                  <a:txBody>
                    <a:bodyPr/>
                    <a:lstStyle/>
                    <a:p>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gridSpan="3">
                  <a:txBody>
                    <a:bodyPr/>
                    <a:lstStyle/>
                    <a:p>
                      <a:pPr algn="ctr"/>
                      <a:r>
                        <a:rPr lang="en-GB" sz="1400">
                          <a:effectLst/>
                        </a:rPr>
                        <a:t>DoRA_F</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hMerge="1">
                  <a:txBody>
                    <a:bodyPr/>
                    <a:lstStyle/>
                    <a:p>
                      <a:endParaRPr lang="en-GB"/>
                    </a:p>
                  </a:txBody>
                  <a:tcPr/>
                </a:tc>
                <a:tc hMerge="1">
                  <a:txBody>
                    <a:bodyPr/>
                    <a:lstStyle/>
                    <a:p>
                      <a:endParaRPr lang="en-GB"/>
                    </a:p>
                  </a:txBody>
                  <a:tcPr/>
                </a:tc>
                <a:tc gridSpan="2">
                  <a:txBody>
                    <a:bodyPr/>
                    <a:lstStyle/>
                    <a:p>
                      <a:pPr algn="ctr"/>
                      <a:r>
                        <a:rPr lang="en-GB" sz="1400" err="1">
                          <a:effectLst/>
                        </a:rPr>
                        <a:t>DoRA_M</a:t>
                      </a:r>
                      <a:endParaRPr lang="en-GB" sz="1800"/>
                    </a:p>
                  </a:txBody>
                  <a:tcPr marL="26529" marR="26529" marT="0" marB="0"/>
                </a:tc>
                <a:tc hMerge="1">
                  <a:txBody>
                    <a:bodyPr/>
                    <a:lstStyle/>
                    <a:p>
                      <a:endParaRPr lang="en-GB"/>
                    </a:p>
                  </a:txBody>
                  <a:tcPr/>
                </a:tc>
                <a:extLst>
                  <a:ext uri="{0D108BD9-81ED-4DB2-BD59-A6C34878D82A}">
                    <a16:rowId xmlns:a16="http://schemas.microsoft.com/office/drawing/2014/main" val="10000"/>
                  </a:ext>
                </a:extLst>
              </a:tr>
              <a:tr h="239520">
                <a:tc>
                  <a:txBody>
                    <a:bodyPr/>
                    <a:lstStyle/>
                    <a:p>
                      <a:r>
                        <a:rPr lang="en-GB" sz="1400">
                          <a:effectLst/>
                        </a:rPr>
                        <a:t>Rank</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b="1">
                          <a:effectLst/>
                        </a:rPr>
                        <a:t>Domain</a:t>
                      </a:r>
                      <a:endParaRPr lang="en-GB"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b="1">
                          <a:effectLst/>
                        </a:rPr>
                        <a:t>Example lexis </a:t>
                      </a:r>
                      <a:endParaRPr lang="en-GB"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endParaRPr lang="en-GB"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solidFill>
                      <a:srgbClr val="0070C0"/>
                    </a:solidFill>
                  </a:tcPr>
                </a:tc>
                <a:tc>
                  <a:txBody>
                    <a:bodyPr/>
                    <a:lstStyle/>
                    <a:p>
                      <a:r>
                        <a:rPr lang="en-GB" sz="1400" b="1">
                          <a:effectLst/>
                        </a:rPr>
                        <a:t>Domain</a:t>
                      </a:r>
                      <a:endParaRPr lang="en-GB"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b="1">
                          <a:effectLst/>
                        </a:rPr>
                        <a:t>Example lexis </a:t>
                      </a:r>
                      <a:endParaRPr lang="en-GB"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extLst>
                  <a:ext uri="{0D108BD9-81ED-4DB2-BD59-A6C34878D82A}">
                    <a16:rowId xmlns:a16="http://schemas.microsoft.com/office/drawing/2014/main" val="10001"/>
                  </a:ext>
                </a:extLst>
              </a:tr>
              <a:tr h="448503">
                <a:tc>
                  <a:txBody>
                    <a:bodyPr/>
                    <a:lstStyle/>
                    <a:p>
                      <a:r>
                        <a:rPr lang="en-GB" sz="1400">
                          <a:effectLst/>
                        </a:rPr>
                        <a:t>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a:effectLst/>
                        </a:rPr>
                        <a:t>Unimportant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regardless. minor, meaningless</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pPr marL="0" algn="l" defTabSz="914400" rtl="0" eaLnBrk="1" latinLnBrk="0" hangingPunct="1"/>
                      <a:endParaRPr lang="en-GB" sz="1400" b="1" kern="120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solidFill>
                      <a:srgbClr val="0070C0"/>
                    </a:solidFill>
                  </a:tcPr>
                </a:tc>
                <a:tc>
                  <a:txBody>
                    <a:bodyPr/>
                    <a:lstStyle/>
                    <a:p>
                      <a:r>
                        <a:rPr lang="en-GB" sz="1400">
                          <a:effectLst/>
                        </a:rPr>
                        <a:t>People: male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man, boy, bod, men, boys, guy, guys</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extLst>
                  <a:ext uri="{0D108BD9-81ED-4DB2-BD59-A6C34878D82A}">
                    <a16:rowId xmlns:a16="http://schemas.microsoft.com/office/drawing/2014/main" val="10002"/>
                  </a:ext>
                </a:extLst>
              </a:tr>
              <a:tr h="479040">
                <a:tc>
                  <a:txBody>
                    <a:bodyPr/>
                    <a:lstStyle/>
                    <a:p>
                      <a:r>
                        <a:rPr lang="en-GB" sz="1400">
                          <a:effectLst/>
                        </a:rPr>
                        <a:t>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a:effectLst/>
                        </a:rPr>
                        <a:t>Tough/strong</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stronger</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pPr marL="0" algn="l" defTabSz="914400" rtl="0" eaLnBrk="1" latinLnBrk="0" hangingPunct="1"/>
                      <a:endParaRPr lang="en-GB" sz="1400" b="1" kern="120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solidFill>
                      <a:srgbClr val="0070C0"/>
                    </a:solidFill>
                  </a:tcPr>
                </a:tc>
                <a:tc>
                  <a:txBody>
                    <a:bodyPr/>
                    <a:lstStyle/>
                    <a:p>
                      <a:r>
                        <a:rPr lang="en-GB" sz="1400">
                          <a:effectLst/>
                        </a:rPr>
                        <a:t>Sailing, swimming, etc</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boat, canoe, boats, paddle, ship</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extLst>
                  <a:ext uri="{0D108BD9-81ED-4DB2-BD59-A6C34878D82A}">
                    <a16:rowId xmlns:a16="http://schemas.microsoft.com/office/drawing/2014/main" val="10003"/>
                  </a:ext>
                </a:extLst>
              </a:tr>
              <a:tr h="479040">
                <a:tc>
                  <a:txBody>
                    <a:bodyPr/>
                    <a:lstStyle/>
                    <a:p>
                      <a:r>
                        <a:rPr lang="en-GB" sz="1400">
                          <a:effectLst/>
                        </a:rPr>
                        <a:t>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a:effectLst/>
                        </a:rPr>
                        <a:t>Deserving</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deserved, deserve</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pPr marL="0" algn="l" defTabSz="914400" rtl="0" eaLnBrk="1" latinLnBrk="0" hangingPunct="1"/>
                      <a:endParaRPr lang="en-GB" sz="1400" b="1" kern="120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solidFill>
                      <a:srgbClr val="0070C0"/>
                    </a:solidFill>
                  </a:tcPr>
                </a:tc>
                <a:tc>
                  <a:txBody>
                    <a:bodyPr/>
                    <a:lstStyle/>
                    <a:p>
                      <a:r>
                        <a:rPr lang="en-GB" sz="1400">
                          <a:effectLst/>
                        </a:rPr>
                        <a:t>Geographical terms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river, hill, island, sea, swamp, earth</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extLst>
                  <a:ext uri="{0D108BD9-81ED-4DB2-BD59-A6C34878D82A}">
                    <a16:rowId xmlns:a16="http://schemas.microsoft.com/office/drawing/2014/main" val="10004"/>
                  </a:ext>
                </a:extLst>
              </a:tr>
              <a:tr h="448503">
                <a:tc>
                  <a:txBody>
                    <a:bodyPr/>
                    <a:lstStyle/>
                    <a:p>
                      <a:r>
                        <a:rPr lang="en-GB" sz="1400">
                          <a:effectLst/>
                        </a:rPr>
                        <a:t>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a:effectLst/>
                        </a:rPr>
                        <a:t>Evaluation: good/bad</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grade, appraised</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pPr marL="0" algn="l" defTabSz="914400" rtl="0" eaLnBrk="1" latinLnBrk="0" hangingPunct="1"/>
                      <a:endParaRPr lang="en-GB" sz="1400" b="1" kern="120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solidFill>
                      <a:srgbClr val="0070C0"/>
                    </a:solidFill>
                  </a:tcPr>
                </a:tc>
                <a:tc>
                  <a:txBody>
                    <a:bodyPr/>
                    <a:lstStyle/>
                    <a:p>
                      <a:r>
                        <a:rPr lang="en-GB" sz="1400">
                          <a:effectLst/>
                        </a:rPr>
                        <a:t>The universe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world, sky, moon, starts, universe, sun</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extLst>
                  <a:ext uri="{0D108BD9-81ED-4DB2-BD59-A6C34878D82A}">
                    <a16:rowId xmlns:a16="http://schemas.microsoft.com/office/drawing/2014/main" val="10005"/>
                  </a:ext>
                </a:extLst>
              </a:tr>
              <a:tr h="481091">
                <a:tc>
                  <a:txBody>
                    <a:bodyPr/>
                    <a:lstStyle/>
                    <a:p>
                      <a:r>
                        <a:rPr lang="en-GB" sz="1400">
                          <a:effectLst/>
                        </a:rPr>
                        <a:t>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a:effectLst/>
                        </a:rPr>
                        <a:t>The media</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media, coverage</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pPr marL="0" algn="l" defTabSz="914400" rtl="0" eaLnBrk="1" latinLnBrk="0" hangingPunct="1"/>
                      <a:endParaRPr lang="en-GB" sz="1400" b="1" kern="120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solidFill>
                      <a:srgbClr val="0070C0"/>
                    </a:solidFill>
                  </a:tcPr>
                </a:tc>
                <a:tc>
                  <a:txBody>
                    <a:bodyPr/>
                    <a:lstStyle/>
                    <a:p>
                      <a:r>
                        <a:rPr lang="en-GB" sz="1400">
                          <a:effectLst/>
                        </a:rPr>
                        <a:t>Substances and materials: liquid</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water, wet, oil, damp, drop, dripping</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extLst>
                  <a:ext uri="{0D108BD9-81ED-4DB2-BD59-A6C34878D82A}">
                    <a16:rowId xmlns:a16="http://schemas.microsoft.com/office/drawing/2014/main" val="10006"/>
                  </a:ext>
                </a:extLst>
              </a:tr>
              <a:tr h="640120">
                <a:tc>
                  <a:txBody>
                    <a:bodyPr/>
                    <a:lstStyle/>
                    <a:p>
                      <a:r>
                        <a:rPr lang="en-GB" sz="1400">
                          <a:effectLst/>
                        </a:rPr>
                        <a:t>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a:effectLst/>
                        </a:rPr>
                        <a:t>Impolite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offended, rude</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pPr marL="0" algn="l" defTabSz="914400" rtl="0" eaLnBrk="1" latinLnBrk="0" hangingPunct="1"/>
                      <a:endParaRPr lang="en-GB" sz="1400" b="1" kern="120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solidFill>
                      <a:srgbClr val="0070C0"/>
                    </a:solidFill>
                  </a:tcPr>
                </a:tc>
                <a:tc>
                  <a:txBody>
                    <a:bodyPr/>
                    <a:lstStyle/>
                    <a:p>
                      <a:r>
                        <a:rPr lang="en-GB" sz="1400">
                          <a:effectLst/>
                        </a:rPr>
                        <a:t>Time: old, grown up</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old, adults, adult, grown up, grow up, grew up</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extLst>
                  <a:ext uri="{0D108BD9-81ED-4DB2-BD59-A6C34878D82A}">
                    <a16:rowId xmlns:a16="http://schemas.microsoft.com/office/drawing/2014/main" val="10007"/>
                  </a:ext>
                </a:extLst>
              </a:tr>
              <a:tr h="640120">
                <a:tc>
                  <a:txBody>
                    <a:bodyPr/>
                    <a:lstStyle/>
                    <a:p>
                      <a:r>
                        <a:rPr lang="en-GB" sz="1400">
                          <a:effectLst/>
                        </a:rPr>
                        <a:t>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a:effectLst/>
                        </a:rPr>
                        <a:t>Emotional actions, states &amp; processes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tone, mood, emotion, feel</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solidFill>
                      <a:srgbClr val="0070C0"/>
                    </a:solidFill>
                  </a:tcPr>
                </a:tc>
                <a:tc>
                  <a:txBody>
                    <a:bodyPr/>
                    <a:lstStyle/>
                    <a:p>
                      <a:r>
                        <a:rPr lang="en-GB" sz="1400">
                          <a:effectLst/>
                        </a:rPr>
                        <a:t>Farming and horticulture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field, farm, fields, farmers, farmer, planted </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extLst>
                  <a:ext uri="{0D108BD9-81ED-4DB2-BD59-A6C34878D82A}">
                    <a16:rowId xmlns:a16="http://schemas.microsoft.com/office/drawing/2014/main" val="10008"/>
                  </a:ext>
                </a:extLst>
              </a:tr>
              <a:tr h="697358">
                <a:tc>
                  <a:txBody>
                    <a:bodyPr/>
                    <a:lstStyle/>
                    <a:p>
                      <a:r>
                        <a:rPr lang="en-GB" sz="1400">
                          <a:effectLst/>
                        </a:rPr>
                        <a:t>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a:effectLst/>
                        </a:rPr>
                        <a:t>Discontent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disappointed, disappointment, frustrating</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solidFill>
                      <a:srgbClr val="0070C0"/>
                    </a:solidFill>
                  </a:tcPr>
                </a:tc>
                <a:tc>
                  <a:txBody>
                    <a:bodyPr/>
                    <a:lstStyle/>
                    <a:p>
                      <a:r>
                        <a:rPr lang="en-GB" sz="1400">
                          <a:effectLst/>
                        </a:rPr>
                        <a:t>Warfare, defence and the army; weapons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shot, gun, army, soldiers, war, rifle</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extLst>
                  <a:ext uri="{0D108BD9-81ED-4DB2-BD59-A6C34878D82A}">
                    <a16:rowId xmlns:a16="http://schemas.microsoft.com/office/drawing/2014/main" val="10009"/>
                  </a:ext>
                </a:extLst>
              </a:tr>
              <a:tr h="448503">
                <a:tc>
                  <a:txBody>
                    <a:bodyPr/>
                    <a:lstStyle/>
                    <a:p>
                      <a:r>
                        <a:rPr lang="en-GB" sz="1400">
                          <a:effectLst/>
                        </a:rPr>
                        <a:t>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a:effectLst/>
                        </a:rPr>
                        <a:t>Confident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mind, confident, confidence</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solidFill>
                      <a:srgbClr val="0070C0"/>
                    </a:solidFill>
                  </a:tcPr>
                </a:tc>
                <a:tc>
                  <a:txBody>
                    <a:bodyPr/>
                    <a:lstStyle/>
                    <a:p>
                      <a:r>
                        <a:rPr lang="en-GB" sz="1400">
                          <a:effectLst/>
                        </a:rPr>
                        <a:t>Drinks and alcohol</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bar, drink, coffee, tea, bars</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extLst>
                  <a:ext uri="{0D108BD9-81ED-4DB2-BD59-A6C34878D82A}">
                    <a16:rowId xmlns:a16="http://schemas.microsoft.com/office/drawing/2014/main" val="10010"/>
                  </a:ext>
                </a:extLst>
              </a:tr>
              <a:tr h="448503">
                <a:tc>
                  <a:txBody>
                    <a:bodyPr/>
                    <a:lstStyle/>
                    <a:p>
                      <a:r>
                        <a:rPr lang="en-GB" sz="1400">
                          <a:effectLst/>
                        </a:rPr>
                        <a:t>10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a:effectLst/>
                        </a:rPr>
                        <a:t>Attentive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a:effectLst/>
                        </a:rPr>
                        <a:t>attention, focused, focus</a:t>
                      </a:r>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endParaRPr lang="en-GB"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solidFill>
                      <a:srgbClr val="0070C0"/>
                    </a:solidFill>
                  </a:tcPr>
                </a:tc>
                <a:tc>
                  <a:txBody>
                    <a:bodyPr/>
                    <a:lstStyle/>
                    <a:p>
                      <a:r>
                        <a:rPr lang="en-GB" sz="1400">
                          <a:effectLst/>
                        </a:rPr>
                        <a:t>The media: Books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tc>
                  <a:txBody>
                    <a:bodyPr/>
                    <a:lstStyle/>
                    <a:p>
                      <a:r>
                        <a:rPr lang="en-GB" sz="1400" i="1" dirty="0">
                          <a:effectLst/>
                        </a:rPr>
                        <a:t>book, books, chapter, library, hero, novel</a:t>
                      </a:r>
                      <a:endParaRPr lang="en-GB"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529" marR="26529" marT="0" marB="0"/>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BB2EC249-3258-82EF-C25B-9AD15F05CABA}"/>
              </a:ext>
            </a:extLst>
          </p:cNvPr>
          <p:cNvSpPr txBox="1"/>
          <p:nvPr/>
        </p:nvSpPr>
        <p:spPr>
          <a:xfrm>
            <a:off x="1631504" y="201325"/>
            <a:ext cx="7056784" cy="646331"/>
          </a:xfrm>
          <a:prstGeom prst="rect">
            <a:avLst/>
          </a:prstGeom>
          <a:noFill/>
        </p:spPr>
        <p:txBody>
          <a:bodyPr wrap="square">
            <a:spAutoFit/>
          </a:bodyPr>
          <a:lstStyle/>
          <a:p>
            <a:r>
              <a:rPr lang="en-GB" altLang="en-US" sz="3600" b="1" dirty="0">
                <a:solidFill>
                  <a:schemeClr val="accent2"/>
                </a:solidFill>
                <a:latin typeface="+mj-lt"/>
                <a:ea typeface="+mj-ea"/>
                <a:cs typeface="+mj-cs"/>
              </a:rPr>
              <a:t>Key semantic domains</a:t>
            </a:r>
            <a:endParaRPr lang="en-GB" sz="3600" b="1" dirty="0">
              <a:solidFill>
                <a:schemeClr val="accent2"/>
              </a:solidFill>
              <a:latin typeface="+mj-lt"/>
              <a:ea typeface="+mj-ea"/>
              <a:cs typeface="+mj-cs"/>
            </a:endParaRPr>
          </a:p>
        </p:txBody>
      </p:sp>
      <p:sp>
        <p:nvSpPr>
          <p:cNvPr id="8" name="Oval 7">
            <a:extLst>
              <a:ext uri="{FF2B5EF4-FFF2-40B4-BE49-F238E27FC236}">
                <a16:creationId xmlns:a16="http://schemas.microsoft.com/office/drawing/2014/main" id="{4F5D0DFD-7316-72A5-9308-EB1EF4273BDD}"/>
              </a:ext>
            </a:extLst>
          </p:cNvPr>
          <p:cNvSpPr/>
          <p:nvPr/>
        </p:nvSpPr>
        <p:spPr>
          <a:xfrm>
            <a:off x="5807968" y="5030286"/>
            <a:ext cx="2376264" cy="86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4B5376-4D96-B369-7457-5A2E83631A73}"/>
              </a:ext>
            </a:extLst>
          </p:cNvPr>
          <p:cNvSpPr>
            <a:spLocks noGrp="1"/>
          </p:cNvSpPr>
          <p:nvPr>
            <p:ph type="body" sz="quarter" idx="11"/>
          </p:nvPr>
        </p:nvSpPr>
        <p:spPr>
          <a:xfrm>
            <a:off x="1955801" y="1079500"/>
            <a:ext cx="8220075" cy="5284788"/>
          </a:xfrm>
        </p:spPr>
        <p:txBody>
          <a:bodyPr/>
          <a:lstStyle/>
          <a:p>
            <a:pPr>
              <a:defRPr/>
            </a:pPr>
            <a:endParaRPr lang="en-GB"/>
          </a:p>
        </p:txBody>
      </p:sp>
      <p:pic>
        <p:nvPicPr>
          <p:cNvPr id="70660" name="Picture 5">
            <a:extLst>
              <a:ext uri="{FF2B5EF4-FFF2-40B4-BE49-F238E27FC236}">
                <a16:creationId xmlns:a16="http://schemas.microsoft.com/office/drawing/2014/main" id="{2B4BC94B-D93A-14E0-A379-C79891DC8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1" y="1079500"/>
            <a:ext cx="8289925"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9BDEC0C-9584-D347-4AC9-9C944A1A2499}"/>
              </a:ext>
            </a:extLst>
          </p:cNvPr>
          <p:cNvSpPr txBox="1"/>
          <p:nvPr/>
        </p:nvSpPr>
        <p:spPr>
          <a:xfrm>
            <a:off x="1885950" y="332657"/>
            <a:ext cx="6370290" cy="646331"/>
          </a:xfrm>
          <a:prstGeom prst="rect">
            <a:avLst/>
          </a:prstGeom>
          <a:noFill/>
        </p:spPr>
        <p:txBody>
          <a:bodyPr wrap="square">
            <a:spAutoFit/>
          </a:bodyPr>
          <a:lstStyle/>
          <a:p>
            <a:r>
              <a:rPr lang="en-GB" altLang="en-US" sz="3600" b="1" dirty="0">
                <a:solidFill>
                  <a:schemeClr val="accent2"/>
                </a:solidFill>
                <a:latin typeface="+mj-lt"/>
                <a:ea typeface="+mj-ea"/>
                <a:cs typeface="+mj-cs"/>
              </a:rPr>
              <a:t>Semantic domain of warfare</a:t>
            </a:r>
            <a:endParaRPr lang="en-GB" sz="3600" b="1" dirty="0">
              <a:solidFill>
                <a:schemeClr val="accent2"/>
              </a:solidFill>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1">
            <a:extLst>
              <a:ext uri="{FF2B5EF4-FFF2-40B4-BE49-F238E27FC236}">
                <a16:creationId xmlns:a16="http://schemas.microsoft.com/office/drawing/2014/main" id="{EBA6D3CA-30B3-6D5C-66C4-AE97E44677F4}"/>
              </a:ext>
            </a:extLst>
          </p:cNvPr>
          <p:cNvSpPr>
            <a:spLocks noGrp="1" noChangeArrowheads="1"/>
          </p:cNvSpPr>
          <p:nvPr>
            <p:ph type="body" sz="quarter" idx="13"/>
          </p:nvPr>
        </p:nvSpPr>
        <p:spPr>
          <a:xfrm>
            <a:off x="1912939" y="139662"/>
            <a:ext cx="7418387" cy="1495503"/>
          </a:xfrm>
        </p:spPr>
        <p:txBody>
          <a:bodyPr>
            <a:normAutofit fontScale="92500"/>
          </a:bodyPr>
          <a:lstStyle/>
          <a:p>
            <a:r>
              <a:rPr lang="en-GB" altLang="en-US" sz="3600" dirty="0">
                <a:solidFill>
                  <a:schemeClr val="accent2"/>
                </a:solidFill>
                <a:latin typeface="+mj-lt"/>
                <a:ea typeface="+mj-ea"/>
                <a:cs typeface="+mj-cs"/>
              </a:rPr>
              <a:t>Student responses to Q: Does it surprise you that female and male authors write about different things?</a:t>
            </a:r>
            <a:endParaRPr lang="en-US" altLang="en-US" sz="3600" dirty="0">
              <a:solidFill>
                <a:schemeClr val="accent2"/>
              </a:solidFill>
              <a:latin typeface="+mj-lt"/>
              <a:ea typeface="+mj-ea"/>
              <a:cs typeface="+mj-cs"/>
            </a:endParaRPr>
          </a:p>
        </p:txBody>
      </p:sp>
      <p:sp>
        <p:nvSpPr>
          <p:cNvPr id="72708" name="Content Placeholder 3">
            <a:extLst>
              <a:ext uri="{FF2B5EF4-FFF2-40B4-BE49-F238E27FC236}">
                <a16:creationId xmlns:a16="http://schemas.microsoft.com/office/drawing/2014/main" id="{E67D9424-F475-AD93-CA3E-43727F78783B}"/>
              </a:ext>
            </a:extLst>
          </p:cNvPr>
          <p:cNvSpPr>
            <a:spLocks noGrp="1" noChangeArrowheads="1"/>
          </p:cNvSpPr>
          <p:nvPr>
            <p:ph idx="1"/>
          </p:nvPr>
        </p:nvSpPr>
        <p:spPr>
          <a:xfrm>
            <a:off x="1912939" y="1844824"/>
            <a:ext cx="8262937" cy="5052528"/>
          </a:xfrm>
        </p:spPr>
        <p:txBody>
          <a:bodyPr/>
          <a:lstStyle/>
          <a:p>
            <a:r>
              <a:rPr lang="en-GB" altLang="en-US" sz="1400" dirty="0">
                <a:solidFill>
                  <a:srgbClr val="323130"/>
                </a:solidFill>
                <a:latin typeface="Segoe UI" panose="020B0502040204020203" pitchFamily="34" charset="0"/>
              </a:rPr>
              <a:t>B12: I mean I'm </a:t>
            </a:r>
            <a:r>
              <a:rPr lang="en-GB" altLang="en-US" sz="1400" dirty="0" err="1">
                <a:solidFill>
                  <a:srgbClr val="323130"/>
                </a:solidFill>
                <a:latin typeface="Segoe UI" panose="020B0502040204020203" pitchFamily="34" charset="0"/>
              </a:rPr>
              <a:t>I'm</a:t>
            </a:r>
            <a:r>
              <a:rPr lang="en-GB" altLang="en-US" sz="1400" dirty="0">
                <a:solidFill>
                  <a:srgbClr val="323130"/>
                </a:solidFill>
                <a:latin typeface="Segoe UI" panose="020B0502040204020203" pitchFamily="34" charset="0"/>
              </a:rPr>
              <a:t> sure it is fine cause I don't think anyone’s reading and realising this it could be a subconscious kind of intake of, and it might be that people prefer emotional stories and just gravitate towards female in general and then may create a like their own personal bias towards you know. [...]</a:t>
            </a:r>
          </a:p>
          <a:p>
            <a:endParaRPr lang="en-GB" altLang="en-US" sz="1400" dirty="0">
              <a:solidFill>
                <a:srgbClr val="000000"/>
              </a:solidFill>
              <a:latin typeface="Segoe UI" panose="020B0502040204020203" pitchFamily="34" charset="0"/>
            </a:endParaRPr>
          </a:p>
          <a:p>
            <a:r>
              <a:rPr lang="en-GB" altLang="en-US" sz="1400" dirty="0">
                <a:solidFill>
                  <a:srgbClr val="323130"/>
                </a:solidFill>
                <a:latin typeface="Segoe UI" panose="020B0502040204020203" pitchFamily="34" charset="0"/>
              </a:rPr>
              <a:t>B12: I don't think I'd really even </a:t>
            </a:r>
            <a:r>
              <a:rPr lang="en-GB" altLang="en-US" sz="1400" dirty="0" err="1">
                <a:solidFill>
                  <a:srgbClr val="323130"/>
                </a:solidFill>
                <a:latin typeface="Segoe UI" panose="020B0502040204020203" pitchFamily="34" charset="0"/>
              </a:rPr>
              <a:t>even</a:t>
            </a:r>
            <a:r>
              <a:rPr lang="en-GB" altLang="en-US" sz="1400" dirty="0">
                <a:solidFill>
                  <a:srgbClr val="323130"/>
                </a:solidFill>
                <a:latin typeface="Segoe UI" panose="020B0502040204020203" pitchFamily="34" charset="0"/>
              </a:rPr>
              <a:t> if I did notice the pattern, I wouldn't necessarily ascribed to the gender of the author as much as I would  ‘</a:t>
            </a:r>
            <a:r>
              <a:rPr lang="en-GB" altLang="en-US" sz="1400" dirty="0" err="1">
                <a:solidFill>
                  <a:srgbClr val="323130"/>
                </a:solidFill>
                <a:latin typeface="Segoe UI" panose="020B0502040204020203" pitchFamily="34" charset="0"/>
              </a:rPr>
              <a:t>Ohh</a:t>
            </a:r>
            <a:r>
              <a:rPr lang="en-GB" altLang="en-US" sz="1400" dirty="0">
                <a:solidFill>
                  <a:srgbClr val="323130"/>
                </a:solidFill>
                <a:latin typeface="Segoe UI" panose="020B0502040204020203" pitchFamily="34" charset="0"/>
              </a:rPr>
              <a:t>, this is just a world like a more world, this is just a more personal character story and that's less I think I would view it as less than even though it is something I wouldn’t thought of that really.</a:t>
            </a:r>
          </a:p>
          <a:p>
            <a:endParaRPr lang="en-GB" altLang="en-US" sz="1400" dirty="0">
              <a:solidFill>
                <a:srgbClr val="323130"/>
              </a:solidFill>
              <a:latin typeface="Segoe UI" panose="020B0502040204020203" pitchFamily="34" charset="0"/>
            </a:endParaRPr>
          </a:p>
          <a:p>
            <a:r>
              <a:rPr lang="en-GB" altLang="en-US" sz="1400" dirty="0">
                <a:solidFill>
                  <a:srgbClr val="323130"/>
                </a:solidFill>
                <a:latin typeface="Segoe UI" panose="020B0502040204020203" pitchFamily="34" charset="0"/>
              </a:rPr>
              <a:t>G81 I think might have </a:t>
            </a:r>
            <a:r>
              <a:rPr lang="en-GB" altLang="en-US" sz="1400" dirty="0" err="1">
                <a:solidFill>
                  <a:srgbClr val="323130"/>
                </a:solidFill>
                <a:latin typeface="Segoe UI" panose="020B0502040204020203" pitchFamily="34" charset="0"/>
              </a:rPr>
              <a:t>have</a:t>
            </a:r>
            <a:r>
              <a:rPr lang="en-GB" altLang="en-US" sz="1400" dirty="0">
                <a:solidFill>
                  <a:srgbClr val="323130"/>
                </a:solidFill>
                <a:latin typeface="Segoe UI" panose="020B0502040204020203" pitchFamily="34" charset="0"/>
              </a:rPr>
              <a:t> to do with the fact that people usually think that men are supposed to, like, uphold the houses, like everything in order and </a:t>
            </a:r>
          </a:p>
          <a:p>
            <a:r>
              <a:rPr lang="en-GB" altLang="en-US" sz="1400" dirty="0">
                <a:solidFill>
                  <a:srgbClr val="323130"/>
                </a:solidFill>
                <a:latin typeface="Segoe UI" panose="020B0502040204020203" pitchFamily="34" charset="0"/>
              </a:rPr>
              <a:t>G82 be stronger. </a:t>
            </a:r>
          </a:p>
          <a:p>
            <a:r>
              <a:rPr lang="en-GB" altLang="en-US" sz="1400" dirty="0">
                <a:solidFill>
                  <a:srgbClr val="323130"/>
                </a:solidFill>
                <a:latin typeface="Segoe UI" panose="020B0502040204020203" pitchFamily="34" charset="0"/>
              </a:rPr>
              <a:t>G81 and be stronger, yeah. So they tend not to show their emotions more because, like, it's just how it is. People just assumed that men are the strong ones and they didn’t show their emotions and women just the housewives just go round cleaning up things, that being emotional and teaching the children how to be </a:t>
            </a:r>
          </a:p>
          <a:p>
            <a:r>
              <a:rPr lang="en-GB" altLang="en-US" sz="1400" dirty="0">
                <a:solidFill>
                  <a:srgbClr val="323130"/>
                </a:solidFill>
                <a:latin typeface="Segoe UI" panose="020B0502040204020203" pitchFamily="34" charset="0"/>
              </a:rPr>
              <a:t>8AS I think it doesn't, it’s not really about that. It's kind of like the thought that counts. The thought that they tried to make that, it’s kind of like the thought that counts that they try to make their characters diversified. It's not really how it’ll end up being cause in the end we've all got something influencing us. We're all been indoctrinated in some kind of way and there's no way of us knowing</a:t>
            </a:r>
          </a:p>
          <a:p>
            <a:endParaRPr lang="en-GB" altLang="en-US" sz="1000" dirty="0">
              <a:solidFill>
                <a:srgbClr val="323130"/>
              </a:solidFill>
              <a:latin typeface="Segoe UI" panose="020B0502040204020203" pitchFamily="34" charset="0"/>
            </a:endParaRPr>
          </a:p>
          <a:p>
            <a:endParaRPr lang="en-GB" altLang="en-US" sz="1000" dirty="0"/>
          </a:p>
        </p:txBody>
      </p:sp>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58D3328-AE7E-AC37-EFC7-A96814307D03}"/>
              </a:ext>
            </a:extLst>
          </p:cNvPr>
          <p:cNvSpPr>
            <a:spLocks noGrp="1" noChangeArrowheads="1"/>
          </p:cNvSpPr>
          <p:nvPr>
            <p:ph type="title"/>
          </p:nvPr>
        </p:nvSpPr>
        <p:spPr>
          <a:xfrm>
            <a:off x="1882682" y="404665"/>
            <a:ext cx="8226425" cy="731837"/>
          </a:xfrm>
        </p:spPr>
        <p:txBody>
          <a:bodyPr/>
          <a:lstStyle/>
          <a:p>
            <a:r>
              <a:rPr lang="en-GB" altLang="en-US" dirty="0"/>
              <a:t>References</a:t>
            </a:r>
          </a:p>
        </p:txBody>
      </p:sp>
      <p:sp>
        <p:nvSpPr>
          <p:cNvPr id="79875" name="Content Placeholder 2">
            <a:extLst>
              <a:ext uri="{FF2B5EF4-FFF2-40B4-BE49-F238E27FC236}">
                <a16:creationId xmlns:a16="http://schemas.microsoft.com/office/drawing/2014/main" id="{2F35B271-9CDF-3C09-D429-EE77903CA47F}"/>
              </a:ext>
            </a:extLst>
          </p:cNvPr>
          <p:cNvSpPr>
            <a:spLocks noGrp="1" noChangeArrowheads="1"/>
          </p:cNvSpPr>
          <p:nvPr>
            <p:ph idx="1"/>
          </p:nvPr>
        </p:nvSpPr>
        <p:spPr>
          <a:xfrm>
            <a:off x="1855288" y="1556792"/>
            <a:ext cx="8226425" cy="5703532"/>
          </a:xfrm>
        </p:spPr>
        <p:txBody>
          <a:bodyPr/>
          <a:lstStyle/>
          <a:p>
            <a:r>
              <a:rPr lang="en-GB" altLang="en-US" sz="1800" dirty="0"/>
              <a:t>Gee, J.P. (2010). An Introduction to Discourse Analysis: Theory and Method (3rd ed.). Routledge. </a:t>
            </a:r>
            <a:r>
              <a:rPr lang="en-GB" altLang="en-US" sz="1800" dirty="0">
                <a:hlinkClick r:id="rId4">
                  <a:extLst>
                    <a:ext uri="{A12FA001-AC4F-418D-AE19-62706E023703}">
                      <ahyp:hlinkClr xmlns:ahyp="http://schemas.microsoft.com/office/drawing/2018/hyperlinkcolor" val="tx"/>
                    </a:ext>
                  </a:extLst>
                </a:hlinkClick>
              </a:rPr>
              <a:t>https://doi.org/10.4324/9780203847886</a:t>
            </a:r>
            <a:endParaRPr lang="en-GB" altLang="en-US" sz="1800" dirty="0"/>
          </a:p>
          <a:p>
            <a:r>
              <a:rPr lang="en-GB" altLang="en-US" sz="1800" dirty="0">
                <a:hlinkClick r:id="rId5">
                  <a:extLst>
                    <a:ext uri="{A12FA001-AC4F-418D-AE19-62706E023703}">
                      <ahyp:hlinkClr xmlns:ahyp="http://schemas.microsoft.com/office/drawing/2018/hyperlinkcolor" val="tx"/>
                    </a:ext>
                  </a:extLst>
                </a:hlinkClick>
              </a:rPr>
              <a:t>http://www.writinginsocialwork.com/our-project/</a:t>
            </a:r>
            <a:endParaRPr lang="en-GB" altLang="en-US" sz="1800" dirty="0"/>
          </a:p>
          <a:p>
            <a:r>
              <a:rPr lang="en-US" sz="1800" dirty="0">
                <a:ea typeface="Times New Roman" panose="02020603050405020304" pitchFamily="18" charset="0"/>
                <a:cs typeface="Arial" panose="020B0604020202020204" pitchFamily="34" charset="0"/>
              </a:rPr>
              <a:t>Leedham, M. (2015). </a:t>
            </a:r>
            <a:r>
              <a:rPr lang="en-US" sz="1800" b="1" dirty="0">
                <a:ea typeface="Times New Roman" panose="02020603050405020304" pitchFamily="18" charset="0"/>
                <a:cs typeface="Arial" panose="020B0604020202020204" pitchFamily="34" charset="0"/>
              </a:rPr>
              <a:t>Chinese Students' Writing in English: Implications from a Corpus-Driven Study</a:t>
            </a:r>
            <a:r>
              <a:rPr lang="en-US" sz="1800" dirty="0">
                <a:ea typeface="Times New Roman" panose="02020603050405020304" pitchFamily="18" charset="0"/>
                <a:cs typeface="Arial" panose="020B0604020202020204" pitchFamily="34" charset="0"/>
              </a:rPr>
              <a:t>. Abingdon, UK: Routledge, 184pp, ISBN 978-0-415-85854-0.</a:t>
            </a:r>
            <a:endParaRPr lang="en-GB" sz="1800" dirty="0">
              <a:ea typeface="Times New Roman" panose="02020603050405020304" pitchFamily="18" charset="0"/>
              <a:cs typeface="Times New Roman" panose="02020603050405020304" pitchFamily="18" charset="0"/>
            </a:endParaRPr>
          </a:p>
          <a:p>
            <a:r>
              <a:rPr lang="en-US" sz="1800" dirty="0">
                <a:ea typeface="Times New Roman" panose="02020603050405020304" pitchFamily="18" charset="0"/>
                <a:cs typeface="Arial" panose="020B0604020202020204" pitchFamily="34" charset="0"/>
              </a:rPr>
              <a:t>Leedham, M.; Hunt, S. and Mukherjee, S.J. (2024). ‘Gendered characters and gendered worlds in best-selling, contemporary Young Adult fiction’. In: Corpus-Assisted Discourse Studies conference, 17-19 July, 2024, Innsbruck, Austria. </a:t>
            </a:r>
            <a:endParaRPr lang="en-GB" sz="1800" dirty="0">
              <a:ea typeface="Times New Roman" panose="02020603050405020304" pitchFamily="18" charset="0"/>
              <a:cs typeface="Times New Roman" panose="02020603050405020304" pitchFamily="18" charset="0"/>
            </a:endParaRPr>
          </a:p>
          <a:p>
            <a:r>
              <a:rPr lang="en-GB" altLang="en-US" sz="1800" dirty="0"/>
              <a:t>Leedham, M. ‘Social Workers Failed to Heed Warnings’: A Text-Based Study of How a Profession is Portrayed in UK Newspapers, </a:t>
            </a:r>
            <a:r>
              <a:rPr lang="en-GB" altLang="en-US" sz="1800" i="1" dirty="0"/>
              <a:t>The British Journal of Social Work</a:t>
            </a:r>
            <a:r>
              <a:rPr lang="en-GB" altLang="en-US" sz="1800" dirty="0"/>
              <a:t>, Volume 52, Issue 2, March 2022, Pages 1110–1128, </a:t>
            </a:r>
            <a:r>
              <a:rPr lang="en-GB" altLang="en-US" sz="1800" dirty="0">
                <a:solidFill>
                  <a:srgbClr val="009999"/>
                </a:solidFill>
                <a:hlinkClick r:id="rId6">
                  <a:extLst>
                    <a:ext uri="{A12FA001-AC4F-418D-AE19-62706E023703}">
                      <ahyp:hlinkClr xmlns:ahyp="http://schemas.microsoft.com/office/drawing/2018/hyperlinkcolor" val="tx"/>
                    </a:ext>
                  </a:extLst>
                </a:hlinkClick>
              </a:rPr>
              <a:t>https://doi.org/10.1093/bjsw/</a:t>
            </a:r>
            <a:r>
              <a:rPr lang="en-GB" altLang="en-US" sz="1800" dirty="0">
                <a:hlinkClick r:id="rId6">
                  <a:extLst>
                    <a:ext uri="{A12FA001-AC4F-418D-AE19-62706E023703}">
                      <ahyp:hlinkClr xmlns:ahyp="http://schemas.microsoft.com/office/drawing/2018/hyperlinkcolor" val="tx"/>
                    </a:ext>
                  </a:extLst>
                </a:hlinkClick>
              </a:rPr>
              <a:t>bcab096</a:t>
            </a:r>
            <a:endParaRPr lang="en-GB" altLang="en-US" sz="1800" dirty="0"/>
          </a:p>
          <a:p>
            <a:r>
              <a:rPr lang="en-GB" altLang="en-US" sz="1800" dirty="0"/>
              <a:t>Sinclair, J. (Ed.) (1991). Corpus, Concordance, Collocation. Oxford, UK: Oxford University Press.</a:t>
            </a:r>
          </a:p>
          <a:p>
            <a:endParaRPr lang="en-GB" altLang="en-US" dirty="0"/>
          </a:p>
          <a:p>
            <a:endParaRPr lang="en-GB" altLang="en-US" dirty="0"/>
          </a:p>
        </p:txBody>
      </p:sp>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DE1CC-6C8C-4027-9712-5F5758E9770C}"/>
              </a:ext>
            </a:extLst>
          </p:cNvPr>
          <p:cNvSpPr txBox="1"/>
          <p:nvPr/>
        </p:nvSpPr>
        <p:spPr>
          <a:xfrm>
            <a:off x="0" y="3597972"/>
            <a:ext cx="12192000" cy="461665"/>
          </a:xfrm>
          <a:prstGeom prst="rect">
            <a:avLst/>
          </a:prstGeom>
          <a:noFill/>
        </p:spPr>
        <p:txBody>
          <a:bodyPr wrap="square" rtlCol="0">
            <a:spAutoFit/>
          </a:bodyPr>
          <a:lstStyle/>
          <a:p>
            <a:pPr algn="ctr"/>
            <a:r>
              <a:rPr lang="en-US" sz="2400" dirty="0">
                <a:solidFill>
                  <a:schemeClr val="bg1"/>
                </a:solidFill>
              </a:rPr>
              <a:t>www.ncrm.ac.uk</a:t>
            </a:r>
          </a:p>
        </p:txBody>
      </p:sp>
    </p:spTree>
    <p:extLst>
      <p:ext uri="{BB962C8B-B14F-4D97-AF65-F5344CB8AC3E}">
        <p14:creationId xmlns:p14="http://schemas.microsoft.com/office/powerpoint/2010/main" val="297920235"/>
      </p:ext>
    </p:extLst>
  </p:cSld>
  <p:clrMapOvr>
    <a:masterClrMapping/>
  </p:clrMapOvr>
  <mc:AlternateContent xmlns:mc="http://schemas.openxmlformats.org/markup-compatibility/2006" xmlns:p14="http://schemas.microsoft.com/office/powerpoint/2010/main">
    <mc:Choice Requires="p14">
      <p:transition spd="slow" p14:dur="2000" advTm="4129"/>
    </mc:Choice>
    <mc:Fallback xmlns="">
      <p:transition spd="slow" advTm="4129"/>
    </mc:Fallback>
  </mc:AlternateContent>
</p:sld>
</file>

<file path=ppt/theme/theme1.xml><?xml version="1.0" encoding="utf-8"?>
<a:theme xmlns:a="http://schemas.openxmlformats.org/drawingml/2006/main" name="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600451-2323-8640-8B92-977B474FAEB6}" vid="{1B9421E0-F233-9642-B89D-3A95E4A52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TotalTime>
  <Words>985</Words>
  <Application>Microsoft Office PowerPoint</Application>
  <PresentationFormat>Widescreen</PresentationFormat>
  <Paragraphs>112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Segoe UI</vt:lpstr>
      <vt:lpstr>Times New Roman</vt:lpstr>
      <vt:lpstr>Office Theme</vt:lpstr>
      <vt:lpstr>Video 4: Example  </vt:lpstr>
      <vt:lpstr>EXAMPLE CADS PROJECT C:  Female and male authors of Young Adult fiction   </vt:lpstr>
      <vt:lpstr>PowerPoint Presentation</vt:lpstr>
      <vt:lpstr>PowerPoint Presentation</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Blunt</dc:creator>
  <cp:lastModifiedBy>Gil Dekel</cp:lastModifiedBy>
  <cp:revision>21</cp:revision>
  <dcterms:created xsi:type="dcterms:W3CDTF">2020-05-12T14:44:09Z</dcterms:created>
  <dcterms:modified xsi:type="dcterms:W3CDTF">2025-04-22T11:38:06Z</dcterms:modified>
</cp:coreProperties>
</file>